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66" r:id="rId2"/>
    <p:sldId id="267" r:id="rId3"/>
    <p:sldId id="268" r:id="rId4"/>
    <p:sldId id="269" r:id="rId5"/>
    <p:sldId id="270" r:id="rId6"/>
    <p:sldId id="256" r:id="rId7"/>
    <p:sldId id="257" r:id="rId8"/>
    <p:sldId id="258" r:id="rId9"/>
    <p:sldId id="259" r:id="rId10"/>
    <p:sldId id="260" r:id="rId11"/>
    <p:sldId id="261" r:id="rId12"/>
    <p:sldId id="262" r:id="rId13"/>
    <p:sldId id="263" r:id="rId14"/>
    <p:sldId id="264" r:id="rId15"/>
    <p:sldId id="265" r:id="rId16"/>
  </p:sldIdLst>
  <p:sldSz cx="14630400" cy="8229600"/>
  <p:notesSz cx="8229600" cy="14630400"/>
  <p:embeddedFontLst>
    <p:embeddedFont>
      <p:font typeface="Consolas" panose="020B0609020204030204" pitchFamily="49" charset="0"/>
      <p:regular r:id="rId18"/>
      <p:bold r:id="rId19"/>
      <p:italic r:id="rId20"/>
      <p:boldItalic r:id="rId21"/>
    </p:embeddedFont>
    <p:embeddedFont>
      <p:font typeface="Inter"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4" d="100"/>
          <a:sy n="74" d="100"/>
        </p:scale>
        <p:origin x="180"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43607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5148C1-5F84-B3B5-D143-7FD91135CC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E37E0E-54D9-C09A-2780-F67C2A27FA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C148C6-2660-9D30-861E-A79BDF4CC01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063583-69FB-B422-81B1-A0438F31787F}"/>
              </a:ext>
            </a:extLst>
          </p:cNvPr>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6741847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766CD2-F951-3CF9-160B-8CFEBAB035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B4DB10-83ED-0573-2BB5-6605077FFE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1E22EF-2B00-FC85-A6C9-FFD1DFA5BFF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95A6548-2040-642C-D90C-82DAE76502A1}"/>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454715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C0D31E-2EE2-8049-1CF9-0F1C3ABE1B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E2C6EC-E114-047D-370C-0723DC23F2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2C5DFC-55D7-CB8C-2D79-70BBC436284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DA5F1D5-70B7-C59F-2AB7-7E1350E802D3}"/>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893265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F3CB7-8418-78F8-54B5-6AF114F215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5C8700-D61D-D123-DCDC-E9CB5798E2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2E9CC2-4662-BDFC-1A99-87A0D2CB2DA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EB21AC6-FC4B-B2A9-0D81-3A61ECD9E60C}"/>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9644918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C829C0-34D7-77A9-54F7-94E8115486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2128D9-8447-4CBA-6C74-B7384BBD14F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E42DDB-CD9C-E916-341A-A17E6BF5021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50F7841-DC98-8E7D-9EA3-55A4773CAE6C}"/>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559911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sv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 Id="rId9" Type="http://schemas.openxmlformats.org/officeDocument/2006/relationships/image" Target="../media/image13.sv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ED96E4-61D3-722B-721E-DF2C58B853DE}"/>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2179A635-EB9C-9BA3-A2B7-3AF2A55291DB}"/>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5310AA6A-5F95-AC78-1C1D-B57BFEDD801F}"/>
              </a:ext>
            </a:extLst>
          </p:cNvPr>
          <p:cNvSpPr/>
          <p:nvPr/>
        </p:nvSpPr>
        <p:spPr>
          <a:xfrm>
            <a:off x="793790" y="3227427"/>
            <a:ext cx="6714887" cy="708779"/>
          </a:xfrm>
          <a:prstGeom prst="rect">
            <a:avLst/>
          </a:prstGeom>
          <a:noFill/>
          <a:ln/>
        </p:spPr>
        <p:txBody>
          <a:bodyPr wrap="none" lIns="0" tIns="0" rIns="0" bIns="0" rtlCol="0" anchor="t"/>
          <a:lstStyle/>
          <a:p>
            <a:pPr>
              <a:lnSpc>
                <a:spcPts val="5550"/>
              </a:lnSpc>
            </a:pPr>
            <a:r>
              <a:rPr lang="en-IN" sz="4800" dirty="0"/>
              <a:t>Introduction to Python</a:t>
            </a:r>
            <a:endParaRPr lang="en-US" sz="4450" dirty="0"/>
          </a:p>
        </p:txBody>
      </p:sp>
      <p:sp>
        <p:nvSpPr>
          <p:cNvPr id="4" name="Text 1">
            <a:extLst>
              <a:ext uri="{FF2B5EF4-FFF2-40B4-BE49-F238E27FC236}">
                <a16:creationId xmlns:a16="http://schemas.microsoft.com/office/drawing/2014/main" id="{1ACC1B68-EE25-A98F-C307-181BEBBC627E}"/>
              </a:ext>
            </a:extLst>
          </p:cNvPr>
          <p:cNvSpPr/>
          <p:nvPr/>
        </p:nvSpPr>
        <p:spPr>
          <a:xfrm>
            <a:off x="793790" y="4276368"/>
            <a:ext cx="7556421" cy="2523677"/>
          </a:xfrm>
          <a:prstGeom prst="rect">
            <a:avLst/>
          </a:prstGeom>
          <a:noFill/>
          <a:ln/>
        </p:spPr>
        <p:txBody>
          <a:bodyPr wrap="square" lIns="0" tIns="0" rIns="0" bIns="0" rtlCol="0" anchor="t"/>
          <a:lstStyle/>
          <a:p>
            <a:r>
              <a:rPr lang="en-US" sz="2400" dirty="0"/>
              <a:t>Python is a high-level, interpreted programming language.</a:t>
            </a:r>
          </a:p>
          <a:p>
            <a:r>
              <a:rPr lang="en-US" sz="2400" dirty="0"/>
              <a:t>• Created by Guido van Rossum and released in 1991.</a:t>
            </a:r>
          </a:p>
          <a:p>
            <a:r>
              <a:rPr lang="en-US" sz="2400" dirty="0"/>
              <a:t>• Known for simplicity and readability.</a:t>
            </a:r>
          </a:p>
          <a:p>
            <a:r>
              <a:rPr lang="en-US" sz="2400" dirty="0"/>
              <a:t>• Widely used in web development, data science, AI, automation, and more.</a:t>
            </a:r>
          </a:p>
        </p:txBody>
      </p:sp>
    </p:spTree>
    <p:extLst>
      <p:ext uri="{BB962C8B-B14F-4D97-AF65-F5344CB8AC3E}">
        <p14:creationId xmlns:p14="http://schemas.microsoft.com/office/powerpoint/2010/main" val="1294310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85098" y="642104"/>
            <a:ext cx="8626554" cy="700921"/>
          </a:xfrm>
          <a:prstGeom prst="rect">
            <a:avLst/>
          </a:prstGeom>
          <a:noFill/>
          <a:ln/>
        </p:spPr>
        <p:txBody>
          <a:bodyPr wrap="none" lIns="0" tIns="0" rIns="0" bIns="0" rtlCol="0" anchor="t"/>
          <a:lstStyle/>
          <a:p>
            <a:pPr marL="0" indent="0" algn="l">
              <a:lnSpc>
                <a:spcPts val="5500"/>
              </a:lnSpc>
              <a:buNone/>
            </a:pPr>
            <a:r>
              <a:rPr lang="en-US" sz="4400" b="1" dirty="0">
                <a:solidFill>
                  <a:srgbClr val="000000"/>
                </a:solidFill>
                <a:latin typeface="Inter Bold" pitchFamily="34" charset="0"/>
                <a:ea typeface="Inter Bold" pitchFamily="34" charset="-122"/>
                <a:cs typeface="Inter Bold" pitchFamily="34" charset="-120"/>
              </a:rPr>
              <a:t>Control Flow: Making Decisions</a:t>
            </a:r>
            <a:endParaRPr lang="en-US" sz="4400" dirty="0"/>
          </a:p>
        </p:txBody>
      </p:sp>
      <p:pic>
        <p:nvPicPr>
          <p:cNvPr id="3" name="Image 0" descr="preencoded.png"/>
          <p:cNvPicPr>
            <a:picLocks noChangeAspect="1"/>
          </p:cNvPicPr>
          <p:nvPr/>
        </p:nvPicPr>
        <p:blipFill>
          <a:blip r:embed="rId3"/>
          <a:stretch>
            <a:fillRect/>
          </a:stretch>
        </p:blipFill>
        <p:spPr>
          <a:xfrm>
            <a:off x="785098" y="2474000"/>
            <a:ext cx="8297585" cy="3401735"/>
          </a:xfrm>
          <a:prstGeom prst="rect">
            <a:avLst/>
          </a:prstGeom>
        </p:spPr>
      </p:pic>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333062" y="3020173"/>
            <a:ext cx="281170" cy="281171"/>
          </a:xfrm>
          <a:prstGeom prst="rect">
            <a:avLst/>
          </a:prstGeom>
        </p:spPr>
      </p:pic>
      <p:sp>
        <p:nvSpPr>
          <p:cNvPr id="5" name="Text 1"/>
          <p:cNvSpPr/>
          <p:nvPr/>
        </p:nvSpPr>
        <p:spPr>
          <a:xfrm>
            <a:off x="4384727" y="2921324"/>
            <a:ext cx="1976979" cy="247122"/>
          </a:xfrm>
          <a:prstGeom prst="rect">
            <a:avLst/>
          </a:prstGeom>
          <a:noFill/>
          <a:ln/>
        </p:spPr>
        <p:txBody>
          <a:bodyPr wrap="none" lIns="0" tIns="0" rIns="0" bIns="0" rtlCol="0" anchor="t"/>
          <a:lstStyle/>
          <a:p>
            <a:pPr marL="0" indent="0" algn="l">
              <a:lnSpc>
                <a:spcPts val="1650"/>
              </a:lnSpc>
              <a:buNone/>
            </a:pPr>
            <a:r>
              <a:rPr lang="en-US" sz="1350" b="1" dirty="0">
                <a:solidFill>
                  <a:srgbClr val="272525"/>
                </a:solidFill>
                <a:latin typeface="Inter Bold" pitchFamily="34" charset="0"/>
                <a:ea typeface="Inter Bold" pitchFamily="34" charset="-122"/>
                <a:cs typeface="Inter Bold" pitchFamily="34" charset="-120"/>
              </a:rPr>
              <a:t>False → Alternative</a:t>
            </a:r>
            <a:endParaRPr lang="en-US" sz="1350" dirty="0"/>
          </a:p>
        </p:txBody>
      </p:sp>
      <p:sp>
        <p:nvSpPr>
          <p:cNvPr id="6" name="Text 2"/>
          <p:cNvSpPr/>
          <p:nvPr/>
        </p:nvSpPr>
        <p:spPr>
          <a:xfrm>
            <a:off x="4384727" y="3238739"/>
            <a:ext cx="3997891" cy="196600"/>
          </a:xfrm>
          <a:prstGeom prst="rect">
            <a:avLst/>
          </a:prstGeom>
          <a:noFill/>
          <a:ln/>
        </p:spPr>
        <p:txBody>
          <a:bodyPr wrap="none" lIns="0" tIns="0" rIns="0" bIns="0" rtlCol="0" anchor="t"/>
          <a:lstStyle/>
          <a:p>
            <a:pPr marL="0" indent="0" algn="l">
              <a:lnSpc>
                <a:spcPts val="1300"/>
              </a:lnSpc>
              <a:buNone/>
            </a:pPr>
            <a:r>
              <a:rPr lang="en-US" sz="1050" dirty="0">
                <a:solidFill>
                  <a:srgbClr val="272525"/>
                </a:solidFill>
                <a:latin typeface="Inter" pitchFamily="34" charset="0"/>
                <a:ea typeface="Inter" pitchFamily="34" charset="-122"/>
                <a:cs typeface="Inter" pitchFamily="34" charset="-120"/>
              </a:rPr>
              <a:t>Execute alternate branch</a:t>
            </a:r>
            <a:endParaRPr lang="en-US" sz="1050" dirty="0"/>
          </a:p>
        </p:txBody>
      </p:sp>
      <p:sp>
        <p:nvSpPr>
          <p:cNvPr id="7" name="Text 3"/>
          <p:cNvSpPr/>
          <p:nvPr/>
        </p:nvSpPr>
        <p:spPr>
          <a:xfrm>
            <a:off x="4384727" y="3905420"/>
            <a:ext cx="1976979" cy="247123"/>
          </a:xfrm>
          <a:prstGeom prst="rect">
            <a:avLst/>
          </a:prstGeom>
          <a:noFill/>
          <a:ln/>
        </p:spPr>
        <p:txBody>
          <a:bodyPr wrap="none" lIns="0" tIns="0" rIns="0" bIns="0" rtlCol="0" anchor="t"/>
          <a:lstStyle/>
          <a:p>
            <a:pPr marL="0" indent="0" algn="l">
              <a:lnSpc>
                <a:spcPts val="1650"/>
              </a:lnSpc>
              <a:buNone/>
            </a:pPr>
            <a:r>
              <a:rPr lang="en-US" sz="1350" b="1" dirty="0">
                <a:solidFill>
                  <a:srgbClr val="272525"/>
                </a:solidFill>
                <a:latin typeface="Inter Bold" pitchFamily="34" charset="0"/>
                <a:ea typeface="Inter Bold" pitchFamily="34" charset="-122"/>
                <a:cs typeface="Inter Bold" pitchFamily="34" charset="-120"/>
              </a:rPr>
              <a:t>True → Action</a:t>
            </a:r>
            <a:endParaRPr lang="en-US" sz="1350" dirty="0"/>
          </a:p>
        </p:txBody>
      </p:sp>
      <p:sp>
        <p:nvSpPr>
          <p:cNvPr id="8" name="Text 4"/>
          <p:cNvSpPr/>
          <p:nvPr/>
        </p:nvSpPr>
        <p:spPr>
          <a:xfrm>
            <a:off x="4384727" y="4222835"/>
            <a:ext cx="3997891" cy="196600"/>
          </a:xfrm>
          <a:prstGeom prst="rect">
            <a:avLst/>
          </a:prstGeom>
          <a:noFill/>
          <a:ln/>
        </p:spPr>
        <p:txBody>
          <a:bodyPr wrap="none" lIns="0" tIns="0" rIns="0" bIns="0" rtlCol="0" anchor="t"/>
          <a:lstStyle/>
          <a:p>
            <a:pPr marL="0" indent="0" algn="l">
              <a:lnSpc>
                <a:spcPts val="1300"/>
              </a:lnSpc>
              <a:buNone/>
            </a:pPr>
            <a:r>
              <a:rPr lang="en-US" sz="1050" dirty="0">
                <a:solidFill>
                  <a:srgbClr val="272525"/>
                </a:solidFill>
                <a:latin typeface="Inter" pitchFamily="34" charset="0"/>
                <a:ea typeface="Inter" pitchFamily="34" charset="-122"/>
                <a:cs typeface="Inter" pitchFamily="34" charset="-120"/>
              </a:rPr>
              <a:t>Execute primary branch</a:t>
            </a:r>
            <a:endParaRPr lang="en-US" sz="1050" dirty="0"/>
          </a:p>
        </p:txBody>
      </p:sp>
      <p:pic>
        <p:nvPicPr>
          <p:cNvPr id="9"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33062" y="3837324"/>
            <a:ext cx="281170" cy="281170"/>
          </a:xfrm>
          <a:prstGeom prst="rect">
            <a:avLst/>
          </a:prstGeom>
        </p:spPr>
      </p:pic>
      <p:sp>
        <p:nvSpPr>
          <p:cNvPr id="10" name="Text 5"/>
          <p:cNvSpPr/>
          <p:nvPr/>
        </p:nvSpPr>
        <p:spPr>
          <a:xfrm>
            <a:off x="4384727" y="4898303"/>
            <a:ext cx="1976979" cy="247122"/>
          </a:xfrm>
          <a:prstGeom prst="rect">
            <a:avLst/>
          </a:prstGeom>
          <a:noFill/>
          <a:ln/>
        </p:spPr>
        <p:txBody>
          <a:bodyPr wrap="none" lIns="0" tIns="0" rIns="0" bIns="0" rtlCol="0" anchor="t"/>
          <a:lstStyle/>
          <a:p>
            <a:pPr marL="0" indent="0" algn="l">
              <a:lnSpc>
                <a:spcPts val="1650"/>
              </a:lnSpc>
              <a:buNone/>
            </a:pPr>
            <a:r>
              <a:rPr lang="en-US" sz="1350" b="1" dirty="0">
                <a:solidFill>
                  <a:srgbClr val="272525"/>
                </a:solidFill>
                <a:latin typeface="Inter Bold" pitchFamily="34" charset="0"/>
                <a:ea typeface="Inter Bold" pitchFamily="34" charset="-122"/>
                <a:cs typeface="Inter Bold" pitchFamily="34" charset="-120"/>
              </a:rPr>
              <a:t>Check Condition</a:t>
            </a:r>
            <a:endParaRPr lang="en-US" sz="1350" dirty="0"/>
          </a:p>
        </p:txBody>
      </p:sp>
      <p:sp>
        <p:nvSpPr>
          <p:cNvPr id="11" name="Text 6"/>
          <p:cNvSpPr/>
          <p:nvPr/>
        </p:nvSpPr>
        <p:spPr>
          <a:xfrm>
            <a:off x="4384727" y="5215718"/>
            <a:ext cx="3997891" cy="196600"/>
          </a:xfrm>
          <a:prstGeom prst="rect">
            <a:avLst/>
          </a:prstGeom>
          <a:noFill/>
          <a:ln/>
        </p:spPr>
        <p:txBody>
          <a:bodyPr wrap="none" lIns="0" tIns="0" rIns="0" bIns="0" rtlCol="0" anchor="t"/>
          <a:lstStyle/>
          <a:p>
            <a:pPr marL="0" indent="0" algn="l">
              <a:lnSpc>
                <a:spcPts val="1300"/>
              </a:lnSpc>
              <a:buNone/>
            </a:pPr>
            <a:r>
              <a:rPr lang="en-US" sz="1050" dirty="0">
                <a:solidFill>
                  <a:srgbClr val="272525"/>
                </a:solidFill>
                <a:latin typeface="Inter" pitchFamily="34" charset="0"/>
                <a:ea typeface="Inter" pitchFamily="34" charset="-122"/>
                <a:cs typeface="Inter" pitchFamily="34" charset="-120"/>
              </a:rPr>
              <a:t>Evaluate boolean expression</a:t>
            </a:r>
            <a:endParaRPr lang="en-US" sz="1050" dirty="0"/>
          </a:p>
        </p:txBody>
      </p:sp>
      <p:pic>
        <p:nvPicPr>
          <p:cNvPr id="12"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333062" y="4874141"/>
            <a:ext cx="281170" cy="281170"/>
          </a:xfrm>
          <a:prstGeom prst="rect">
            <a:avLst/>
          </a:prstGeom>
        </p:spPr>
      </p:pic>
      <p:sp>
        <p:nvSpPr>
          <p:cNvPr id="13" name="Text 7"/>
          <p:cNvSpPr/>
          <p:nvPr/>
        </p:nvSpPr>
        <p:spPr>
          <a:xfrm>
            <a:off x="785098" y="6125289"/>
            <a:ext cx="8297585" cy="713661"/>
          </a:xfrm>
          <a:prstGeom prst="rect">
            <a:avLst/>
          </a:prstGeom>
          <a:noFill/>
          <a:ln/>
        </p:spPr>
        <p:txBody>
          <a:bodyPr wrap="squar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Control flow structures allow your programme to make decisions and respond to different conditions dynamically.</a:t>
            </a:r>
            <a:endParaRPr lang="en-US" sz="1750" dirty="0"/>
          </a:p>
        </p:txBody>
      </p:sp>
      <p:sp>
        <p:nvSpPr>
          <p:cNvPr id="14" name="Text 8"/>
          <p:cNvSpPr/>
          <p:nvPr/>
        </p:nvSpPr>
        <p:spPr>
          <a:xfrm>
            <a:off x="9637514" y="1897618"/>
            <a:ext cx="3209687" cy="350401"/>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Conditional Statements</a:t>
            </a:r>
            <a:endParaRPr lang="en-US" sz="2200" dirty="0"/>
          </a:p>
        </p:txBody>
      </p:sp>
      <p:sp>
        <p:nvSpPr>
          <p:cNvPr id="15" name="Text 9"/>
          <p:cNvSpPr/>
          <p:nvPr/>
        </p:nvSpPr>
        <p:spPr>
          <a:xfrm>
            <a:off x="9637514" y="2469832"/>
            <a:ext cx="4215289" cy="1427321"/>
          </a:xfrm>
          <a:prstGeom prst="rect">
            <a:avLst/>
          </a:prstGeom>
          <a:noFill/>
          <a:ln/>
        </p:spPr>
        <p:txBody>
          <a:bodyPr wrap="square" lIns="0" tIns="0" rIns="0" bIns="0" rtlCol="0" anchor="t"/>
          <a:lstStyle/>
          <a:p>
            <a:pPr marL="0" indent="0" algn="l">
              <a:lnSpc>
                <a:spcPts val="2800"/>
              </a:lnSpc>
              <a:buNone/>
            </a:pPr>
            <a:r>
              <a:rPr lang="en-US" sz="1750" dirty="0">
                <a:solidFill>
                  <a:srgbClr val="272525"/>
                </a:solidFill>
                <a:latin typeface="Inter" pitchFamily="34" charset="0"/>
                <a:ea typeface="Inter" pitchFamily="34" charset="-122"/>
                <a:cs typeface="Inter" pitchFamily="34" charset="-120"/>
              </a:rPr>
              <a:t>Use </a:t>
            </a:r>
            <a:r>
              <a:rPr lang="en-US" sz="1750" dirty="0">
                <a:solidFill>
                  <a:srgbClr val="272525"/>
                </a:solidFill>
                <a:highlight>
                  <a:srgbClr val="F2F2F2"/>
                </a:highlight>
                <a:latin typeface="Consolas" pitchFamily="34" charset="0"/>
                <a:ea typeface="Consolas" pitchFamily="34" charset="-122"/>
                <a:cs typeface="Consolas" pitchFamily="34" charset="-120"/>
              </a:rPr>
              <a:t>if-elif-else</a:t>
            </a:r>
            <a:r>
              <a:rPr lang="en-US" sz="1750" dirty="0">
                <a:solidFill>
                  <a:srgbClr val="272525"/>
                </a:solidFill>
                <a:latin typeface="Inter" pitchFamily="34" charset="0"/>
                <a:ea typeface="Inter" pitchFamily="34" charset="-122"/>
                <a:cs typeface="Inter" pitchFamily="34" charset="-120"/>
              </a:rPr>
              <a:t> to execute different code blocks based on conditions. This is fundamental for creating responsive, intelligent programmes.</a:t>
            </a:r>
            <a:endParaRPr lang="en-US" sz="1750" dirty="0"/>
          </a:p>
        </p:txBody>
      </p:sp>
      <p:sp>
        <p:nvSpPr>
          <p:cNvPr id="16" name="Shape 10"/>
          <p:cNvSpPr/>
          <p:nvPr/>
        </p:nvSpPr>
        <p:spPr>
          <a:xfrm>
            <a:off x="9637514" y="4146709"/>
            <a:ext cx="4215289" cy="3191113"/>
          </a:xfrm>
          <a:prstGeom prst="roundRect">
            <a:avLst>
              <a:gd name="adj" fmla="val 2953"/>
            </a:avLst>
          </a:prstGeom>
          <a:solidFill>
            <a:srgbClr val="F2F2F2"/>
          </a:solidFill>
          <a:ln/>
        </p:spPr>
      </p:sp>
      <p:sp>
        <p:nvSpPr>
          <p:cNvPr id="17" name="Shape 11"/>
          <p:cNvSpPr/>
          <p:nvPr/>
        </p:nvSpPr>
        <p:spPr>
          <a:xfrm>
            <a:off x="9626322" y="4146709"/>
            <a:ext cx="4237673" cy="3191113"/>
          </a:xfrm>
          <a:prstGeom prst="roundRect">
            <a:avLst>
              <a:gd name="adj" fmla="val 1054"/>
            </a:avLst>
          </a:prstGeom>
          <a:solidFill>
            <a:srgbClr val="F2F2F2"/>
          </a:solidFill>
          <a:ln/>
        </p:spPr>
      </p:sp>
      <p:sp>
        <p:nvSpPr>
          <p:cNvPr id="18" name="Text 12"/>
          <p:cNvSpPr/>
          <p:nvPr/>
        </p:nvSpPr>
        <p:spPr>
          <a:xfrm>
            <a:off x="9850636" y="4314944"/>
            <a:ext cx="3789045" cy="2854643"/>
          </a:xfrm>
          <a:prstGeom prst="rect">
            <a:avLst/>
          </a:prstGeom>
          <a:noFill/>
          <a:ln/>
        </p:spPr>
        <p:txBody>
          <a:bodyPr wrap="square" lIns="0" tIns="0" rIns="0" bIns="0" rtlCol="0" anchor="t"/>
          <a:lstStyle/>
          <a:p>
            <a:pPr marL="0" indent="0" algn="l">
              <a:lnSpc>
                <a:spcPts val="280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age = 18</a:t>
            </a:r>
            <a:endParaRPr lang="en-US" sz="1750" dirty="0"/>
          </a:p>
          <a:p>
            <a:pPr marL="0" indent="0" algn="l">
              <a:lnSpc>
                <a:spcPts val="2800"/>
              </a:lnSpc>
              <a:buNone/>
            </a:pPr>
            <a:endParaRPr lang="en-US" sz="1750" dirty="0"/>
          </a:p>
          <a:p>
            <a:pPr marL="0" indent="0" algn="l">
              <a:lnSpc>
                <a:spcPts val="280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if age &gt;= 18:</a:t>
            </a:r>
            <a:endParaRPr lang="en-US" sz="1750" dirty="0"/>
          </a:p>
          <a:p>
            <a:pPr marL="0" indent="0" algn="l">
              <a:lnSpc>
                <a:spcPts val="280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 print("Eligible to vote")</a:t>
            </a:r>
            <a:endParaRPr lang="en-US" sz="1750" dirty="0"/>
          </a:p>
          <a:p>
            <a:pPr marL="0" indent="0" algn="l">
              <a:lnSpc>
                <a:spcPts val="280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elif age &gt;= 16:</a:t>
            </a:r>
            <a:endParaRPr lang="en-US" sz="1750" dirty="0"/>
          </a:p>
          <a:p>
            <a:pPr marL="0" indent="0" algn="l">
              <a:lnSpc>
                <a:spcPts val="280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 print("Almost there!")</a:t>
            </a:r>
            <a:endParaRPr lang="en-US" sz="1750" dirty="0"/>
          </a:p>
          <a:p>
            <a:pPr marL="0" indent="0" algn="l">
              <a:lnSpc>
                <a:spcPts val="280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else:</a:t>
            </a:r>
            <a:endParaRPr lang="en-US" sz="1750" dirty="0"/>
          </a:p>
          <a:p>
            <a:pPr marL="0" indent="0" algn="l">
              <a:lnSpc>
                <a:spcPts val="280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 print("Not eligible")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19031"/>
            <a:ext cx="7077789"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Loops: Repeating Actions</a:t>
            </a:r>
            <a:endParaRPr lang="en-US" sz="4450" dirty="0"/>
          </a:p>
        </p:txBody>
      </p:sp>
      <p:sp>
        <p:nvSpPr>
          <p:cNvPr id="4" name="Text 1"/>
          <p:cNvSpPr/>
          <p:nvPr/>
        </p:nvSpPr>
        <p:spPr>
          <a:xfrm>
            <a:off x="793790" y="1867972"/>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Loops allow you to execute a block of code multiple times, making your programmes efficient and reducing repetitive code.</a:t>
            </a:r>
            <a:endParaRPr lang="en-US" sz="1750" dirty="0"/>
          </a:p>
        </p:txBody>
      </p:sp>
      <p:sp>
        <p:nvSpPr>
          <p:cNvPr id="5" name="Text 2"/>
          <p:cNvSpPr/>
          <p:nvPr/>
        </p:nvSpPr>
        <p:spPr>
          <a:xfrm>
            <a:off x="793790" y="307574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for Loop</a:t>
            </a:r>
            <a:endParaRPr lang="en-US" sz="2200" dirty="0"/>
          </a:p>
        </p:txBody>
      </p:sp>
      <p:sp>
        <p:nvSpPr>
          <p:cNvPr id="6" name="Text 3"/>
          <p:cNvSpPr/>
          <p:nvPr/>
        </p:nvSpPr>
        <p:spPr>
          <a:xfrm>
            <a:off x="793790" y="3656886"/>
            <a:ext cx="35015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Iterate over a sequence or range of values. Perfect when you know how many times to repeat.</a:t>
            </a:r>
            <a:endParaRPr lang="en-US" sz="1750" dirty="0"/>
          </a:p>
        </p:txBody>
      </p:sp>
      <p:sp>
        <p:nvSpPr>
          <p:cNvPr id="7" name="Shape 4"/>
          <p:cNvSpPr/>
          <p:nvPr/>
        </p:nvSpPr>
        <p:spPr>
          <a:xfrm>
            <a:off x="793790" y="5000744"/>
            <a:ext cx="3501509" cy="1791652"/>
          </a:xfrm>
          <a:prstGeom prst="roundRect">
            <a:avLst>
              <a:gd name="adj" fmla="val 5317"/>
            </a:avLst>
          </a:prstGeom>
          <a:solidFill>
            <a:srgbClr val="F2F2F2"/>
          </a:solidFill>
          <a:ln/>
        </p:spPr>
      </p:sp>
      <p:sp>
        <p:nvSpPr>
          <p:cNvPr id="8" name="Shape 5"/>
          <p:cNvSpPr/>
          <p:nvPr/>
        </p:nvSpPr>
        <p:spPr>
          <a:xfrm>
            <a:off x="782479" y="5000744"/>
            <a:ext cx="3524131" cy="1791652"/>
          </a:xfrm>
          <a:prstGeom prst="roundRect">
            <a:avLst>
              <a:gd name="adj" fmla="val 1899"/>
            </a:avLst>
          </a:prstGeom>
          <a:solidFill>
            <a:srgbClr val="F2F2F2"/>
          </a:solidFill>
          <a:ln/>
        </p:spPr>
      </p:sp>
      <p:sp>
        <p:nvSpPr>
          <p:cNvPr id="9" name="Text 6"/>
          <p:cNvSpPr/>
          <p:nvPr/>
        </p:nvSpPr>
        <p:spPr>
          <a:xfrm>
            <a:off x="1009293" y="5170765"/>
            <a:ext cx="3070503"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for i in range(1, 6):</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    print(i)</a:t>
            </a:r>
            <a:endParaRPr lang="en-US" sz="1750" dirty="0"/>
          </a:p>
          <a:p>
            <a:pPr marL="0" indent="0" algn="l">
              <a:lnSpc>
                <a:spcPts val="2850"/>
              </a:lnSpc>
              <a:buNone/>
            </a:pP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 Output: 1 2 3 4 5</a:t>
            </a:r>
            <a:endParaRPr lang="en-US" sz="1750" dirty="0"/>
          </a:p>
        </p:txBody>
      </p:sp>
      <p:sp>
        <p:nvSpPr>
          <p:cNvPr id="10" name="Text 7"/>
          <p:cNvSpPr/>
          <p:nvPr/>
        </p:nvSpPr>
        <p:spPr>
          <a:xfrm>
            <a:off x="4856321" y="307574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whilst Loop</a:t>
            </a:r>
            <a:endParaRPr lang="en-US" sz="2200" dirty="0"/>
          </a:p>
        </p:txBody>
      </p:sp>
      <p:sp>
        <p:nvSpPr>
          <p:cNvPr id="11" name="Text 8"/>
          <p:cNvSpPr/>
          <p:nvPr/>
        </p:nvSpPr>
        <p:spPr>
          <a:xfrm>
            <a:off x="4856321" y="3656886"/>
            <a:ext cx="3501509"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Continue looping whilst a condition is true. Ideal when the number of iterations depends on a condition.</a:t>
            </a:r>
            <a:endParaRPr lang="en-US" sz="1750" dirty="0"/>
          </a:p>
        </p:txBody>
      </p:sp>
      <p:sp>
        <p:nvSpPr>
          <p:cNvPr id="12" name="Shape 9"/>
          <p:cNvSpPr/>
          <p:nvPr/>
        </p:nvSpPr>
        <p:spPr>
          <a:xfrm>
            <a:off x="4856321" y="5363647"/>
            <a:ext cx="3501509" cy="1791652"/>
          </a:xfrm>
          <a:prstGeom prst="roundRect">
            <a:avLst>
              <a:gd name="adj" fmla="val 5317"/>
            </a:avLst>
          </a:prstGeom>
          <a:solidFill>
            <a:srgbClr val="F2F2F2"/>
          </a:solidFill>
          <a:ln/>
        </p:spPr>
      </p:sp>
      <p:sp>
        <p:nvSpPr>
          <p:cNvPr id="13" name="Shape 10"/>
          <p:cNvSpPr/>
          <p:nvPr/>
        </p:nvSpPr>
        <p:spPr>
          <a:xfrm>
            <a:off x="4845010" y="5363647"/>
            <a:ext cx="3524131" cy="1791652"/>
          </a:xfrm>
          <a:prstGeom prst="roundRect">
            <a:avLst>
              <a:gd name="adj" fmla="val 1899"/>
            </a:avLst>
          </a:prstGeom>
          <a:solidFill>
            <a:srgbClr val="F2F2F2"/>
          </a:solidFill>
          <a:ln/>
        </p:spPr>
      </p:sp>
      <p:sp>
        <p:nvSpPr>
          <p:cNvPr id="14" name="Text 11"/>
          <p:cNvSpPr/>
          <p:nvPr/>
        </p:nvSpPr>
        <p:spPr>
          <a:xfrm>
            <a:off x="5071824" y="5533668"/>
            <a:ext cx="3070503"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i = 1</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while i &lt;= 5:</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 print(i)</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 i += 1</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72860"/>
            <a:ext cx="8483679"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Data Structures: Lists &amp; Tuples</a:t>
            </a:r>
            <a:endParaRPr lang="en-US" sz="4450" dirty="0"/>
          </a:p>
        </p:txBody>
      </p:sp>
      <p:sp>
        <p:nvSpPr>
          <p:cNvPr id="3" name="Shape 1"/>
          <p:cNvSpPr/>
          <p:nvPr/>
        </p:nvSpPr>
        <p:spPr>
          <a:xfrm>
            <a:off x="793790" y="2135267"/>
            <a:ext cx="6407944" cy="5121473"/>
          </a:xfrm>
          <a:prstGeom prst="roundRect">
            <a:avLst>
              <a:gd name="adj" fmla="val 2857"/>
            </a:avLst>
          </a:prstGeom>
          <a:solidFill>
            <a:srgbClr val="FFFFFF"/>
          </a:solidFill>
          <a:ln w="30480">
            <a:solidFill>
              <a:srgbClr val="C0C1D7"/>
            </a:solidFill>
            <a:prstDash val="solid"/>
          </a:ln>
        </p:spPr>
      </p:sp>
      <p:sp>
        <p:nvSpPr>
          <p:cNvPr id="4" name="Shape 2"/>
          <p:cNvSpPr/>
          <p:nvPr/>
        </p:nvSpPr>
        <p:spPr>
          <a:xfrm>
            <a:off x="763310" y="2135267"/>
            <a:ext cx="121920" cy="5121473"/>
          </a:xfrm>
          <a:prstGeom prst="roundRect">
            <a:avLst>
              <a:gd name="adj" fmla="val 78139"/>
            </a:avLst>
          </a:prstGeom>
          <a:solidFill>
            <a:srgbClr val="4950BC"/>
          </a:solidFill>
          <a:ln/>
        </p:spPr>
      </p:sp>
      <p:sp>
        <p:nvSpPr>
          <p:cNvPr id="5" name="Text 3"/>
          <p:cNvSpPr/>
          <p:nvPr/>
        </p:nvSpPr>
        <p:spPr>
          <a:xfrm>
            <a:off x="1142524" y="239256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List</a:t>
            </a:r>
            <a:endParaRPr lang="en-US" sz="2200" dirty="0"/>
          </a:p>
        </p:txBody>
      </p:sp>
      <p:sp>
        <p:nvSpPr>
          <p:cNvPr id="6" name="Text 4"/>
          <p:cNvSpPr/>
          <p:nvPr/>
        </p:nvSpPr>
        <p:spPr>
          <a:xfrm>
            <a:off x="1142524" y="2882979"/>
            <a:ext cx="5801916"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An </a:t>
            </a:r>
            <a:r>
              <a:rPr lang="en-US" sz="1750" b="1" dirty="0">
                <a:solidFill>
                  <a:srgbClr val="272525"/>
                </a:solidFill>
                <a:latin typeface="Inter" pitchFamily="34" charset="0"/>
                <a:ea typeface="Inter" pitchFamily="34" charset="-122"/>
                <a:cs typeface="Inter" pitchFamily="34" charset="-120"/>
              </a:rPr>
              <a:t>ordered, mutable collection</a:t>
            </a:r>
            <a:r>
              <a:rPr lang="en-US" sz="1750" dirty="0">
                <a:solidFill>
                  <a:srgbClr val="272525"/>
                </a:solidFill>
                <a:latin typeface="Inter" pitchFamily="34" charset="0"/>
                <a:ea typeface="Inter" pitchFamily="34" charset="-122"/>
                <a:cs typeface="Inter" pitchFamily="34" charset="-120"/>
              </a:rPr>
              <a:t> that allows duplicate values. Lists are versatile and can be modified after creation.</a:t>
            </a:r>
            <a:endParaRPr lang="en-US" sz="1750" dirty="0"/>
          </a:p>
        </p:txBody>
      </p:sp>
      <p:sp>
        <p:nvSpPr>
          <p:cNvPr id="7" name="Shape 5"/>
          <p:cNvSpPr/>
          <p:nvPr/>
        </p:nvSpPr>
        <p:spPr>
          <a:xfrm>
            <a:off x="1142524" y="4226838"/>
            <a:ext cx="5801916" cy="1428750"/>
          </a:xfrm>
          <a:prstGeom prst="roundRect">
            <a:avLst>
              <a:gd name="adj" fmla="val 6668"/>
            </a:avLst>
          </a:prstGeom>
          <a:solidFill>
            <a:srgbClr val="F2F2F2"/>
          </a:solidFill>
          <a:ln/>
        </p:spPr>
      </p:sp>
      <p:sp>
        <p:nvSpPr>
          <p:cNvPr id="8" name="Shape 6"/>
          <p:cNvSpPr/>
          <p:nvPr/>
        </p:nvSpPr>
        <p:spPr>
          <a:xfrm>
            <a:off x="1131213" y="4226838"/>
            <a:ext cx="5824537" cy="1428750"/>
          </a:xfrm>
          <a:prstGeom prst="roundRect">
            <a:avLst>
              <a:gd name="adj" fmla="val 2381"/>
            </a:avLst>
          </a:prstGeom>
          <a:solidFill>
            <a:srgbClr val="F2F2F2"/>
          </a:solidFill>
          <a:ln/>
        </p:spPr>
      </p:sp>
      <p:sp>
        <p:nvSpPr>
          <p:cNvPr id="9" name="Text 7"/>
          <p:cNvSpPr/>
          <p:nvPr/>
        </p:nvSpPr>
        <p:spPr>
          <a:xfrm>
            <a:off x="1358027" y="4396859"/>
            <a:ext cx="53709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languages = ["Python", "Java", "C++"]</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languages.append("Go")</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print(languages)</a:t>
            </a:r>
            <a:endParaRPr lang="en-US" sz="1750" dirty="0"/>
          </a:p>
        </p:txBody>
      </p:sp>
      <p:sp>
        <p:nvSpPr>
          <p:cNvPr id="10" name="Text 8"/>
          <p:cNvSpPr/>
          <p:nvPr/>
        </p:nvSpPr>
        <p:spPr>
          <a:xfrm>
            <a:off x="1142524" y="5910739"/>
            <a:ext cx="580191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Use lists when you need to add, remove, or change elements frequently.</a:t>
            </a:r>
            <a:endParaRPr lang="en-US" sz="1750" dirty="0"/>
          </a:p>
        </p:txBody>
      </p:sp>
      <p:sp>
        <p:nvSpPr>
          <p:cNvPr id="11" name="Shape 9"/>
          <p:cNvSpPr/>
          <p:nvPr/>
        </p:nvSpPr>
        <p:spPr>
          <a:xfrm>
            <a:off x="7428548" y="2135267"/>
            <a:ext cx="6408063" cy="5121473"/>
          </a:xfrm>
          <a:prstGeom prst="roundRect">
            <a:avLst>
              <a:gd name="adj" fmla="val 2857"/>
            </a:avLst>
          </a:prstGeom>
          <a:solidFill>
            <a:srgbClr val="FFFFFF"/>
          </a:solidFill>
          <a:ln w="30480">
            <a:solidFill>
              <a:srgbClr val="C0C1D7"/>
            </a:solidFill>
            <a:prstDash val="solid"/>
          </a:ln>
        </p:spPr>
      </p:sp>
      <p:sp>
        <p:nvSpPr>
          <p:cNvPr id="12" name="Shape 10"/>
          <p:cNvSpPr/>
          <p:nvPr/>
        </p:nvSpPr>
        <p:spPr>
          <a:xfrm>
            <a:off x="7398067" y="2135267"/>
            <a:ext cx="121920" cy="5121473"/>
          </a:xfrm>
          <a:prstGeom prst="roundRect">
            <a:avLst>
              <a:gd name="adj" fmla="val 78139"/>
            </a:avLst>
          </a:prstGeom>
          <a:solidFill>
            <a:srgbClr val="4950BC"/>
          </a:solidFill>
          <a:ln/>
        </p:spPr>
      </p:sp>
      <p:sp>
        <p:nvSpPr>
          <p:cNvPr id="13" name="Text 11"/>
          <p:cNvSpPr/>
          <p:nvPr/>
        </p:nvSpPr>
        <p:spPr>
          <a:xfrm>
            <a:off x="7777282" y="239256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Tuple</a:t>
            </a:r>
            <a:endParaRPr lang="en-US" sz="2200" dirty="0"/>
          </a:p>
        </p:txBody>
      </p:sp>
      <p:sp>
        <p:nvSpPr>
          <p:cNvPr id="14" name="Text 12"/>
          <p:cNvSpPr/>
          <p:nvPr/>
        </p:nvSpPr>
        <p:spPr>
          <a:xfrm>
            <a:off x="7777282" y="2882979"/>
            <a:ext cx="5802035"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An </a:t>
            </a:r>
            <a:r>
              <a:rPr lang="en-US" sz="1750" b="1" dirty="0">
                <a:solidFill>
                  <a:srgbClr val="272525"/>
                </a:solidFill>
                <a:latin typeface="Inter" pitchFamily="34" charset="0"/>
                <a:ea typeface="Inter" pitchFamily="34" charset="-122"/>
                <a:cs typeface="Inter" pitchFamily="34" charset="-120"/>
              </a:rPr>
              <a:t>ordered, immutable collection</a:t>
            </a:r>
            <a:r>
              <a:rPr lang="en-US" sz="1750" dirty="0">
                <a:solidFill>
                  <a:srgbClr val="272525"/>
                </a:solidFill>
                <a:latin typeface="Inter" pitchFamily="34" charset="0"/>
                <a:ea typeface="Inter" pitchFamily="34" charset="-122"/>
                <a:cs typeface="Inter" pitchFamily="34" charset="-120"/>
              </a:rPr>
              <a:t> that cannot be changed after creation. Tuples are faster and more memory-efficient than lists.</a:t>
            </a:r>
            <a:endParaRPr lang="en-US" sz="1750" dirty="0"/>
          </a:p>
        </p:txBody>
      </p:sp>
      <p:sp>
        <p:nvSpPr>
          <p:cNvPr id="15" name="Shape 13"/>
          <p:cNvSpPr/>
          <p:nvPr/>
        </p:nvSpPr>
        <p:spPr>
          <a:xfrm>
            <a:off x="7777282" y="4226838"/>
            <a:ext cx="5802035" cy="1791652"/>
          </a:xfrm>
          <a:prstGeom prst="roundRect">
            <a:avLst>
              <a:gd name="adj" fmla="val 5317"/>
            </a:avLst>
          </a:prstGeom>
          <a:solidFill>
            <a:srgbClr val="F2F2F2"/>
          </a:solidFill>
          <a:ln/>
        </p:spPr>
      </p:sp>
      <p:sp>
        <p:nvSpPr>
          <p:cNvPr id="16" name="Shape 14"/>
          <p:cNvSpPr/>
          <p:nvPr/>
        </p:nvSpPr>
        <p:spPr>
          <a:xfrm>
            <a:off x="7765971" y="4226838"/>
            <a:ext cx="5824657" cy="1791652"/>
          </a:xfrm>
          <a:prstGeom prst="roundRect">
            <a:avLst>
              <a:gd name="adj" fmla="val 1899"/>
            </a:avLst>
          </a:prstGeom>
          <a:solidFill>
            <a:srgbClr val="F2F2F2"/>
          </a:solidFill>
          <a:ln/>
        </p:spPr>
      </p:sp>
      <p:sp>
        <p:nvSpPr>
          <p:cNvPr id="17" name="Text 15"/>
          <p:cNvSpPr/>
          <p:nvPr/>
        </p:nvSpPr>
        <p:spPr>
          <a:xfrm>
            <a:off x="7992785" y="4396859"/>
            <a:ext cx="5371028"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coordinates = (10, 20)</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print(coordinates[0])  # 10</a:t>
            </a:r>
            <a:endParaRPr lang="en-US" sz="1750" dirty="0"/>
          </a:p>
          <a:p>
            <a:pPr marL="0" indent="0" algn="l">
              <a:lnSpc>
                <a:spcPts val="2850"/>
              </a:lnSpc>
              <a:buNone/>
            </a:pP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 coordinates[0] = 15  # Error!</a:t>
            </a:r>
            <a:endParaRPr lang="en-US" sz="1750" dirty="0"/>
          </a:p>
        </p:txBody>
      </p:sp>
      <p:sp>
        <p:nvSpPr>
          <p:cNvPr id="18" name="Text 16"/>
          <p:cNvSpPr/>
          <p:nvPr/>
        </p:nvSpPr>
        <p:spPr>
          <a:xfrm>
            <a:off x="7777282" y="6273641"/>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Use tuples for data that shouldn't change, like coordinates or configuration values.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1561862" y="1056323"/>
            <a:ext cx="7260074" cy="521137"/>
          </a:xfrm>
          <a:prstGeom prst="rect">
            <a:avLst/>
          </a:prstGeom>
          <a:noFill/>
          <a:ln/>
        </p:spPr>
        <p:txBody>
          <a:bodyPr wrap="none" lIns="0" tIns="0" rIns="0" bIns="0" rtlCol="0" anchor="t"/>
          <a:lstStyle/>
          <a:p>
            <a:pPr marL="0" indent="0" algn="l">
              <a:lnSpc>
                <a:spcPts val="4100"/>
              </a:lnSpc>
              <a:buNone/>
            </a:pPr>
            <a:r>
              <a:rPr lang="en-US" sz="3250" b="1" dirty="0">
                <a:solidFill>
                  <a:srgbClr val="000000"/>
                </a:solidFill>
                <a:latin typeface="Inter Bold" pitchFamily="34" charset="0"/>
                <a:ea typeface="Inter Bold" pitchFamily="34" charset="-122"/>
                <a:cs typeface="Inter Bold" pitchFamily="34" charset="-120"/>
              </a:rPr>
              <a:t>Data Structures: Dictionaries &amp; Sets</a:t>
            </a:r>
            <a:endParaRPr lang="en-US" sz="3250" dirty="0"/>
          </a:p>
        </p:txBody>
      </p:sp>
      <p:pic>
        <p:nvPicPr>
          <p:cNvPr id="3" name="Image 0" descr="preencoded.png"/>
          <p:cNvPicPr>
            <a:picLocks noChangeAspect="1"/>
          </p:cNvPicPr>
          <p:nvPr/>
        </p:nvPicPr>
        <p:blipFill>
          <a:blip r:embed="rId3"/>
          <a:stretch>
            <a:fillRect/>
          </a:stretch>
        </p:blipFill>
        <p:spPr>
          <a:xfrm>
            <a:off x="1561862" y="2388513"/>
            <a:ext cx="7336869" cy="4157543"/>
          </a:xfrm>
          <a:prstGeom prst="rect">
            <a:avLst/>
          </a:prstGeom>
        </p:spPr>
      </p:pic>
      <p:sp>
        <p:nvSpPr>
          <p:cNvPr id="4" name="Text 1"/>
          <p:cNvSpPr/>
          <p:nvPr/>
        </p:nvSpPr>
        <p:spPr>
          <a:xfrm>
            <a:off x="9313069" y="1883807"/>
            <a:ext cx="2084427" cy="260509"/>
          </a:xfrm>
          <a:prstGeom prst="rect">
            <a:avLst/>
          </a:prstGeom>
          <a:noFill/>
          <a:ln/>
        </p:spPr>
        <p:txBody>
          <a:bodyPr wrap="none" lIns="0" tIns="0" rIns="0" bIns="0" rtlCol="0" anchor="t"/>
          <a:lstStyle/>
          <a:p>
            <a:pPr marL="0" indent="0" algn="l">
              <a:lnSpc>
                <a:spcPts val="2050"/>
              </a:lnSpc>
              <a:buNone/>
            </a:pPr>
            <a:r>
              <a:rPr lang="en-US" sz="1600" b="1" dirty="0">
                <a:solidFill>
                  <a:srgbClr val="000000"/>
                </a:solidFill>
                <a:latin typeface="Inter Bold" pitchFamily="34" charset="0"/>
                <a:ea typeface="Inter Bold" pitchFamily="34" charset="-122"/>
                <a:cs typeface="Inter Bold" pitchFamily="34" charset="-120"/>
              </a:rPr>
              <a:t>Dictionary</a:t>
            </a:r>
            <a:endParaRPr lang="en-US" sz="1600" dirty="0"/>
          </a:p>
        </p:txBody>
      </p:sp>
      <p:sp>
        <p:nvSpPr>
          <p:cNvPr id="5" name="Text 2"/>
          <p:cNvSpPr/>
          <p:nvPr/>
        </p:nvSpPr>
        <p:spPr>
          <a:xfrm>
            <a:off x="9313069" y="2266831"/>
            <a:ext cx="3762851" cy="694373"/>
          </a:xfrm>
          <a:prstGeom prst="rect">
            <a:avLst/>
          </a:prstGeom>
          <a:noFill/>
          <a:ln/>
        </p:spPr>
        <p:txBody>
          <a:bodyPr wrap="square" lIns="0" tIns="0" rIns="0" bIns="0" rtlCol="0" anchor="t"/>
          <a:lstStyle/>
          <a:p>
            <a:pPr marL="0" indent="0" algn="l">
              <a:lnSpc>
                <a:spcPts val="1800"/>
              </a:lnSpc>
              <a:buNone/>
            </a:pPr>
            <a:r>
              <a:rPr lang="en-US" sz="1300" dirty="0">
                <a:solidFill>
                  <a:srgbClr val="272525"/>
                </a:solidFill>
                <a:latin typeface="Inter" pitchFamily="34" charset="0"/>
                <a:ea typeface="Inter" pitchFamily="34" charset="-122"/>
                <a:cs typeface="Inter" pitchFamily="34" charset="-120"/>
              </a:rPr>
              <a:t>Stores data in </a:t>
            </a:r>
            <a:r>
              <a:rPr lang="en-US" sz="1300" b="1" dirty="0">
                <a:solidFill>
                  <a:srgbClr val="272525"/>
                </a:solidFill>
                <a:latin typeface="Inter" pitchFamily="34" charset="0"/>
                <a:ea typeface="Inter" pitchFamily="34" charset="-122"/>
                <a:cs typeface="Inter" pitchFamily="34" charset="-120"/>
              </a:rPr>
              <a:t>key-value pairs</a:t>
            </a:r>
            <a:r>
              <a:rPr lang="en-US" sz="1300" dirty="0">
                <a:solidFill>
                  <a:srgbClr val="272525"/>
                </a:solidFill>
                <a:latin typeface="Inter" pitchFamily="34" charset="0"/>
                <a:ea typeface="Inter" pitchFamily="34" charset="-122"/>
                <a:cs typeface="Inter" pitchFamily="34" charset="-120"/>
              </a:rPr>
              <a:t>, allowing fast lookups by key. Perfect for structured data like user profiles or configuration settings.</a:t>
            </a:r>
            <a:endParaRPr lang="en-US" sz="1300" dirty="0"/>
          </a:p>
        </p:txBody>
      </p:sp>
      <p:sp>
        <p:nvSpPr>
          <p:cNvPr id="6" name="Shape 3"/>
          <p:cNvSpPr/>
          <p:nvPr/>
        </p:nvSpPr>
        <p:spPr>
          <a:xfrm>
            <a:off x="9313069" y="3099078"/>
            <a:ext cx="3762851" cy="1638776"/>
          </a:xfrm>
          <a:prstGeom prst="roundRect">
            <a:avLst>
              <a:gd name="adj" fmla="val 4274"/>
            </a:avLst>
          </a:prstGeom>
          <a:solidFill>
            <a:srgbClr val="F2F2F2"/>
          </a:solidFill>
          <a:ln/>
        </p:spPr>
      </p:sp>
      <p:sp>
        <p:nvSpPr>
          <p:cNvPr id="7" name="Shape 4"/>
          <p:cNvSpPr/>
          <p:nvPr/>
        </p:nvSpPr>
        <p:spPr>
          <a:xfrm>
            <a:off x="9304734" y="3099078"/>
            <a:ext cx="3779520" cy="1638776"/>
          </a:xfrm>
          <a:prstGeom prst="roundRect">
            <a:avLst>
              <a:gd name="adj" fmla="val 1526"/>
            </a:avLst>
          </a:prstGeom>
          <a:solidFill>
            <a:srgbClr val="F2F2F2"/>
          </a:solidFill>
          <a:ln/>
        </p:spPr>
      </p:sp>
      <p:sp>
        <p:nvSpPr>
          <p:cNvPr id="8" name="Text 5"/>
          <p:cNvSpPr/>
          <p:nvPr/>
        </p:nvSpPr>
        <p:spPr>
          <a:xfrm>
            <a:off x="9471422" y="3224093"/>
            <a:ext cx="3446145" cy="1388745"/>
          </a:xfrm>
          <a:prstGeom prst="rect">
            <a:avLst/>
          </a:prstGeom>
          <a:noFill/>
          <a:ln/>
        </p:spPr>
        <p:txBody>
          <a:bodyPr wrap="square" lIns="0" tIns="0" rIns="0" bIns="0" rtlCol="0" anchor="t"/>
          <a:lstStyle/>
          <a:p>
            <a:pPr marL="0" indent="0" algn="l">
              <a:lnSpc>
                <a:spcPts val="1800"/>
              </a:lnSpc>
              <a:buNone/>
            </a:pPr>
            <a:r>
              <a:rPr lang="en-US" sz="1300" dirty="0">
                <a:solidFill>
                  <a:srgbClr val="272525"/>
                </a:solidFill>
                <a:highlight>
                  <a:srgbClr val="F2F2F2"/>
                </a:highlight>
                <a:latin typeface="Consolas" pitchFamily="34" charset="0"/>
                <a:ea typeface="Consolas" pitchFamily="34" charset="-122"/>
                <a:cs typeface="Consolas" pitchFamily="34" charset="-120"/>
              </a:rPr>
              <a:t>student = {</a:t>
            </a:r>
            <a:endParaRPr lang="en-US" sz="1300" dirty="0"/>
          </a:p>
          <a:p>
            <a:pPr marL="0" indent="0" algn="l">
              <a:lnSpc>
                <a:spcPts val="1800"/>
              </a:lnSpc>
              <a:buNone/>
            </a:pPr>
            <a:r>
              <a:rPr lang="en-US" sz="1300" dirty="0">
                <a:solidFill>
                  <a:srgbClr val="272525"/>
                </a:solidFill>
                <a:highlight>
                  <a:srgbClr val="F2F2F2"/>
                </a:highlight>
                <a:latin typeface="Consolas" pitchFamily="34" charset="0"/>
                <a:ea typeface="Consolas" pitchFamily="34" charset="-122"/>
                <a:cs typeface="Consolas" pitchFamily="34" charset="-120"/>
              </a:rPr>
              <a:t>    "id": 101,</a:t>
            </a:r>
            <a:endParaRPr lang="en-US" sz="1300" dirty="0"/>
          </a:p>
          <a:p>
            <a:pPr marL="0" indent="0" algn="l">
              <a:lnSpc>
                <a:spcPts val="1800"/>
              </a:lnSpc>
              <a:buNone/>
            </a:pPr>
            <a:r>
              <a:rPr lang="en-US" sz="1300" dirty="0">
                <a:solidFill>
                  <a:srgbClr val="272525"/>
                </a:solidFill>
                <a:highlight>
                  <a:srgbClr val="F2F2F2"/>
                </a:highlight>
                <a:latin typeface="Consolas" pitchFamily="34" charset="0"/>
                <a:ea typeface="Consolas" pitchFamily="34" charset="-122"/>
                <a:cs typeface="Consolas" pitchFamily="34" charset="-120"/>
              </a:rPr>
              <a:t>    "name": "Rahul",</a:t>
            </a:r>
            <a:endParaRPr lang="en-US" sz="1300" dirty="0"/>
          </a:p>
          <a:p>
            <a:pPr marL="0" indent="0" algn="l">
              <a:lnSpc>
                <a:spcPts val="1800"/>
              </a:lnSpc>
              <a:buNone/>
            </a:pPr>
            <a:r>
              <a:rPr lang="en-US" sz="1300" dirty="0">
                <a:solidFill>
                  <a:srgbClr val="272525"/>
                </a:solidFill>
                <a:highlight>
                  <a:srgbClr val="F2F2F2"/>
                </a:highlight>
                <a:latin typeface="Consolas" pitchFamily="34" charset="0"/>
                <a:ea typeface="Consolas" pitchFamily="34" charset="-122"/>
                <a:cs typeface="Consolas" pitchFamily="34" charset="-120"/>
              </a:rPr>
              <a:t>    "course": "Python"</a:t>
            </a:r>
            <a:endParaRPr lang="en-US" sz="1300" dirty="0"/>
          </a:p>
          <a:p>
            <a:pPr marL="0" indent="0" algn="l">
              <a:lnSpc>
                <a:spcPts val="1800"/>
              </a:lnSpc>
              <a:buNone/>
            </a:pPr>
            <a:r>
              <a:rPr lang="en-US" sz="1300" dirty="0">
                <a:solidFill>
                  <a:srgbClr val="272525"/>
                </a:solidFill>
                <a:highlight>
                  <a:srgbClr val="F2F2F2"/>
                </a:highlight>
                <a:latin typeface="Consolas" pitchFamily="34" charset="0"/>
                <a:ea typeface="Consolas" pitchFamily="34" charset="-122"/>
                <a:cs typeface="Consolas" pitchFamily="34" charset="-120"/>
              </a:rPr>
              <a:t>}</a:t>
            </a:r>
            <a:endParaRPr lang="en-US" sz="1300" dirty="0"/>
          </a:p>
          <a:p>
            <a:pPr marL="0" indent="0" algn="l">
              <a:lnSpc>
                <a:spcPts val="1800"/>
              </a:lnSpc>
              <a:buNone/>
            </a:pPr>
            <a:r>
              <a:rPr lang="en-US" sz="1300" dirty="0">
                <a:solidFill>
                  <a:srgbClr val="272525"/>
                </a:solidFill>
                <a:highlight>
                  <a:srgbClr val="F2F2F2"/>
                </a:highlight>
                <a:latin typeface="Consolas" pitchFamily="34" charset="0"/>
                <a:ea typeface="Consolas" pitchFamily="34" charset="-122"/>
                <a:cs typeface="Consolas" pitchFamily="34" charset="-120"/>
              </a:rPr>
              <a:t>print(student["name"])</a:t>
            </a:r>
            <a:endParaRPr lang="en-US" sz="1300" dirty="0"/>
          </a:p>
        </p:txBody>
      </p:sp>
      <p:sp>
        <p:nvSpPr>
          <p:cNvPr id="9" name="Text 6"/>
          <p:cNvSpPr/>
          <p:nvPr/>
        </p:nvSpPr>
        <p:spPr>
          <a:xfrm>
            <a:off x="9313069" y="4875728"/>
            <a:ext cx="2084427" cy="260509"/>
          </a:xfrm>
          <a:prstGeom prst="rect">
            <a:avLst/>
          </a:prstGeom>
          <a:noFill/>
          <a:ln/>
        </p:spPr>
        <p:txBody>
          <a:bodyPr wrap="none" lIns="0" tIns="0" rIns="0" bIns="0" rtlCol="0" anchor="t"/>
          <a:lstStyle/>
          <a:p>
            <a:pPr marL="0" indent="0" algn="l">
              <a:lnSpc>
                <a:spcPts val="2050"/>
              </a:lnSpc>
              <a:buNone/>
            </a:pPr>
            <a:r>
              <a:rPr lang="en-US" sz="1600" b="1" dirty="0">
                <a:solidFill>
                  <a:srgbClr val="000000"/>
                </a:solidFill>
                <a:latin typeface="Inter Bold" pitchFamily="34" charset="0"/>
                <a:ea typeface="Inter Bold" pitchFamily="34" charset="-122"/>
                <a:cs typeface="Inter Bold" pitchFamily="34" charset="-120"/>
              </a:rPr>
              <a:t>Set</a:t>
            </a:r>
            <a:endParaRPr lang="en-US" sz="1600" dirty="0"/>
          </a:p>
        </p:txBody>
      </p:sp>
      <p:sp>
        <p:nvSpPr>
          <p:cNvPr id="10" name="Text 7"/>
          <p:cNvSpPr/>
          <p:nvPr/>
        </p:nvSpPr>
        <p:spPr>
          <a:xfrm>
            <a:off x="9313069" y="5258753"/>
            <a:ext cx="3762851" cy="925830"/>
          </a:xfrm>
          <a:prstGeom prst="rect">
            <a:avLst/>
          </a:prstGeom>
          <a:noFill/>
          <a:ln/>
        </p:spPr>
        <p:txBody>
          <a:bodyPr wrap="square" lIns="0" tIns="0" rIns="0" bIns="0" rtlCol="0" anchor="t"/>
          <a:lstStyle/>
          <a:p>
            <a:pPr marL="0" indent="0" algn="l">
              <a:lnSpc>
                <a:spcPts val="1800"/>
              </a:lnSpc>
              <a:buNone/>
            </a:pPr>
            <a:r>
              <a:rPr lang="en-US" sz="1300" dirty="0">
                <a:solidFill>
                  <a:srgbClr val="272525"/>
                </a:solidFill>
                <a:latin typeface="Inter" pitchFamily="34" charset="0"/>
                <a:ea typeface="Inter" pitchFamily="34" charset="-122"/>
                <a:cs typeface="Inter" pitchFamily="34" charset="-120"/>
              </a:rPr>
              <a:t>An </a:t>
            </a:r>
            <a:r>
              <a:rPr lang="en-US" sz="1300" b="1" dirty="0">
                <a:solidFill>
                  <a:srgbClr val="272525"/>
                </a:solidFill>
                <a:latin typeface="Inter" pitchFamily="34" charset="0"/>
                <a:ea typeface="Inter" pitchFamily="34" charset="-122"/>
                <a:cs typeface="Inter" pitchFamily="34" charset="-120"/>
              </a:rPr>
              <a:t>unordered collection</a:t>
            </a:r>
            <a:r>
              <a:rPr lang="en-US" sz="1300" dirty="0">
                <a:solidFill>
                  <a:srgbClr val="272525"/>
                </a:solidFill>
                <a:latin typeface="Inter" pitchFamily="34" charset="0"/>
                <a:ea typeface="Inter" pitchFamily="34" charset="-122"/>
                <a:cs typeface="Inter" pitchFamily="34" charset="-120"/>
              </a:rPr>
              <a:t> that stores </a:t>
            </a:r>
            <a:r>
              <a:rPr lang="en-US" sz="1300" b="1" dirty="0">
                <a:solidFill>
                  <a:srgbClr val="272525"/>
                </a:solidFill>
                <a:latin typeface="Inter" pitchFamily="34" charset="0"/>
                <a:ea typeface="Inter" pitchFamily="34" charset="-122"/>
                <a:cs typeface="Inter" pitchFamily="34" charset="-120"/>
              </a:rPr>
              <a:t>unique elements only</a:t>
            </a:r>
            <a:r>
              <a:rPr lang="en-US" sz="1300" dirty="0">
                <a:solidFill>
                  <a:srgbClr val="272525"/>
                </a:solidFill>
                <a:latin typeface="Inter" pitchFamily="34" charset="0"/>
                <a:ea typeface="Inter" pitchFamily="34" charset="-122"/>
                <a:cs typeface="Inter" pitchFamily="34" charset="-120"/>
              </a:rPr>
              <a:t>. Automatically removes duplicates and supports mathematical operations.</a:t>
            </a:r>
            <a:endParaRPr lang="en-US" sz="1300" dirty="0"/>
          </a:p>
        </p:txBody>
      </p:sp>
      <p:sp>
        <p:nvSpPr>
          <p:cNvPr id="11" name="Shape 8"/>
          <p:cNvSpPr/>
          <p:nvPr/>
        </p:nvSpPr>
        <p:spPr>
          <a:xfrm>
            <a:off x="9313069" y="6322457"/>
            <a:ext cx="3762851" cy="712946"/>
          </a:xfrm>
          <a:prstGeom prst="roundRect">
            <a:avLst>
              <a:gd name="adj" fmla="val 9824"/>
            </a:avLst>
          </a:prstGeom>
          <a:solidFill>
            <a:srgbClr val="F2F2F2"/>
          </a:solidFill>
          <a:ln/>
        </p:spPr>
      </p:sp>
      <p:sp>
        <p:nvSpPr>
          <p:cNvPr id="12" name="Shape 9"/>
          <p:cNvSpPr/>
          <p:nvPr/>
        </p:nvSpPr>
        <p:spPr>
          <a:xfrm>
            <a:off x="9304734" y="6322457"/>
            <a:ext cx="3779520" cy="712946"/>
          </a:xfrm>
          <a:prstGeom prst="roundRect">
            <a:avLst>
              <a:gd name="adj" fmla="val 3509"/>
            </a:avLst>
          </a:prstGeom>
          <a:solidFill>
            <a:srgbClr val="F2F2F2"/>
          </a:solidFill>
          <a:ln/>
        </p:spPr>
      </p:sp>
      <p:sp>
        <p:nvSpPr>
          <p:cNvPr id="13" name="Text 10"/>
          <p:cNvSpPr/>
          <p:nvPr/>
        </p:nvSpPr>
        <p:spPr>
          <a:xfrm>
            <a:off x="9471422" y="6447473"/>
            <a:ext cx="3446145" cy="462915"/>
          </a:xfrm>
          <a:prstGeom prst="rect">
            <a:avLst/>
          </a:prstGeom>
          <a:noFill/>
          <a:ln/>
        </p:spPr>
        <p:txBody>
          <a:bodyPr wrap="square" lIns="0" tIns="0" rIns="0" bIns="0" rtlCol="0" anchor="t"/>
          <a:lstStyle/>
          <a:p>
            <a:pPr marL="0" indent="0" algn="l">
              <a:lnSpc>
                <a:spcPts val="1800"/>
              </a:lnSpc>
              <a:buNone/>
            </a:pPr>
            <a:r>
              <a:rPr lang="en-US" sz="1300" dirty="0">
                <a:solidFill>
                  <a:srgbClr val="272525"/>
                </a:solidFill>
                <a:highlight>
                  <a:srgbClr val="F2F2F2"/>
                </a:highlight>
                <a:latin typeface="Consolas" pitchFamily="34" charset="0"/>
                <a:ea typeface="Consolas" pitchFamily="34" charset="-122"/>
                <a:cs typeface="Consolas" pitchFamily="34" charset="-120"/>
              </a:rPr>
              <a:t>numbers = {1, 2, 3, 3, 4}</a:t>
            </a:r>
            <a:endParaRPr lang="en-US" sz="1300" dirty="0"/>
          </a:p>
          <a:p>
            <a:pPr marL="0" indent="0" algn="l">
              <a:lnSpc>
                <a:spcPts val="1800"/>
              </a:lnSpc>
              <a:buNone/>
            </a:pPr>
            <a:r>
              <a:rPr lang="en-US" sz="1300" dirty="0">
                <a:solidFill>
                  <a:srgbClr val="272525"/>
                </a:solidFill>
                <a:highlight>
                  <a:srgbClr val="F2F2F2"/>
                </a:highlight>
                <a:latin typeface="Consolas" pitchFamily="34" charset="0"/>
                <a:ea typeface="Consolas" pitchFamily="34" charset="-122"/>
                <a:cs typeface="Consolas" pitchFamily="34" charset="-120"/>
              </a:rPr>
              <a:t>print(numbers) # {1, 2, 3, 4}</a:t>
            </a:r>
            <a:endParaRPr lang="en-US" sz="13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34114"/>
          </a:xfrm>
          <a:prstGeom prst="rect">
            <a:avLst/>
          </a:prstGeom>
        </p:spPr>
      </p:pic>
      <p:sp>
        <p:nvSpPr>
          <p:cNvPr id="3" name="Text 0"/>
          <p:cNvSpPr/>
          <p:nvPr/>
        </p:nvSpPr>
        <p:spPr>
          <a:xfrm>
            <a:off x="681514" y="3099435"/>
            <a:ext cx="4959787" cy="608528"/>
          </a:xfrm>
          <a:prstGeom prst="rect">
            <a:avLst/>
          </a:prstGeom>
          <a:noFill/>
          <a:ln/>
        </p:spPr>
        <p:txBody>
          <a:bodyPr wrap="none" lIns="0" tIns="0" rIns="0" bIns="0" rtlCol="0" anchor="t"/>
          <a:lstStyle/>
          <a:p>
            <a:pPr marL="0" indent="0" algn="l">
              <a:lnSpc>
                <a:spcPts val="4750"/>
              </a:lnSpc>
              <a:buNone/>
            </a:pPr>
            <a:r>
              <a:rPr lang="en-US" sz="3800" b="1" dirty="0">
                <a:solidFill>
                  <a:srgbClr val="000000"/>
                </a:solidFill>
                <a:latin typeface="Inter Bold" pitchFamily="34" charset="0"/>
                <a:ea typeface="Inter Bold" pitchFamily="34" charset="-122"/>
                <a:cs typeface="Inter Bold" pitchFamily="34" charset="-120"/>
              </a:rPr>
              <a:t>Functions &amp; Modules</a:t>
            </a:r>
            <a:endParaRPr lang="en-US" sz="3800" dirty="0"/>
          </a:p>
        </p:txBody>
      </p:sp>
      <p:sp>
        <p:nvSpPr>
          <p:cNvPr id="4" name="Shape 1"/>
          <p:cNvSpPr/>
          <p:nvPr/>
        </p:nvSpPr>
        <p:spPr>
          <a:xfrm>
            <a:off x="681514" y="3958709"/>
            <a:ext cx="13267373" cy="3605451"/>
          </a:xfrm>
          <a:prstGeom prst="roundRect">
            <a:avLst>
              <a:gd name="adj" fmla="val 2268"/>
            </a:avLst>
          </a:prstGeom>
          <a:solidFill>
            <a:srgbClr val="DADBF1"/>
          </a:solidFill>
          <a:ln w="7620">
            <a:solidFill>
              <a:srgbClr val="C0C1D7"/>
            </a:solidFill>
            <a:prstDash val="solid"/>
          </a:ln>
        </p:spPr>
      </p:sp>
      <p:sp>
        <p:nvSpPr>
          <p:cNvPr id="5" name="Shape 2"/>
          <p:cNvSpPr/>
          <p:nvPr/>
        </p:nvSpPr>
        <p:spPr>
          <a:xfrm>
            <a:off x="689134" y="3966329"/>
            <a:ext cx="6626066" cy="3590211"/>
          </a:xfrm>
          <a:prstGeom prst="roundRect">
            <a:avLst>
              <a:gd name="adj" fmla="val 2278"/>
            </a:avLst>
          </a:prstGeom>
          <a:solidFill>
            <a:srgbClr val="DADBF1"/>
          </a:solidFill>
          <a:ln/>
        </p:spPr>
      </p:sp>
      <p:sp>
        <p:nvSpPr>
          <p:cNvPr id="6" name="Text 3"/>
          <p:cNvSpPr/>
          <p:nvPr/>
        </p:nvSpPr>
        <p:spPr>
          <a:xfrm>
            <a:off x="883801" y="4160996"/>
            <a:ext cx="2434114" cy="304205"/>
          </a:xfrm>
          <a:prstGeom prst="rect">
            <a:avLst/>
          </a:prstGeom>
          <a:noFill/>
          <a:ln/>
        </p:spPr>
        <p:txBody>
          <a:bodyPr wrap="none" lIns="0" tIns="0" rIns="0" bIns="0" rtlCol="0" anchor="t"/>
          <a:lstStyle/>
          <a:p>
            <a:pPr marL="0" indent="0" algn="l">
              <a:lnSpc>
                <a:spcPts val="2350"/>
              </a:lnSpc>
              <a:buNone/>
            </a:pPr>
            <a:r>
              <a:rPr lang="en-US" sz="1900" b="1" dirty="0">
                <a:solidFill>
                  <a:srgbClr val="272525"/>
                </a:solidFill>
                <a:latin typeface="Inter Bold" pitchFamily="34" charset="0"/>
                <a:ea typeface="Inter Bold" pitchFamily="34" charset="-122"/>
                <a:cs typeface="Inter Bold" pitchFamily="34" charset="-120"/>
              </a:rPr>
              <a:t>Functions</a:t>
            </a:r>
            <a:endParaRPr lang="en-US" sz="1900" dirty="0"/>
          </a:p>
        </p:txBody>
      </p:sp>
      <p:sp>
        <p:nvSpPr>
          <p:cNvPr id="7" name="Text 4"/>
          <p:cNvSpPr/>
          <p:nvPr/>
        </p:nvSpPr>
        <p:spPr>
          <a:xfrm>
            <a:off x="883801" y="4565452"/>
            <a:ext cx="6236732" cy="868680"/>
          </a:xfrm>
          <a:prstGeom prst="rect">
            <a:avLst/>
          </a:prstGeom>
          <a:noFill/>
          <a:ln/>
        </p:spPr>
        <p:txBody>
          <a:bodyPr wrap="square" lIns="0" tIns="0" rIns="0" bIns="0" rtlCol="0" anchor="t"/>
          <a:lstStyle/>
          <a:p>
            <a:pPr marL="0" indent="0" algn="l">
              <a:lnSpc>
                <a:spcPts val="2250"/>
              </a:lnSpc>
              <a:buNone/>
            </a:pPr>
            <a:r>
              <a:rPr lang="en-US" sz="1500" dirty="0">
                <a:solidFill>
                  <a:srgbClr val="272525"/>
                </a:solidFill>
                <a:latin typeface="Inter" pitchFamily="34" charset="0"/>
                <a:ea typeface="Inter" pitchFamily="34" charset="-122"/>
                <a:cs typeface="Inter" pitchFamily="34" charset="-120"/>
              </a:rPr>
              <a:t>A </a:t>
            </a:r>
            <a:r>
              <a:rPr lang="en-US" sz="1500" b="1" dirty="0">
                <a:solidFill>
                  <a:srgbClr val="272525"/>
                </a:solidFill>
                <a:latin typeface="Inter" pitchFamily="34" charset="0"/>
                <a:ea typeface="Inter" pitchFamily="34" charset="-122"/>
                <a:cs typeface="Inter" pitchFamily="34" charset="-120"/>
              </a:rPr>
              <a:t>reusable block of code</a:t>
            </a:r>
            <a:r>
              <a:rPr lang="en-US" sz="1500" dirty="0">
                <a:solidFill>
                  <a:srgbClr val="272525"/>
                </a:solidFill>
                <a:latin typeface="Inter" pitchFamily="34" charset="0"/>
                <a:ea typeface="Inter" pitchFamily="34" charset="-122"/>
                <a:cs typeface="Inter" pitchFamily="34" charset="-120"/>
              </a:rPr>
              <a:t> that performs a specific task. Functions help you organise code, avoid repetition, and make programmes easier to maintain.</a:t>
            </a:r>
            <a:endParaRPr lang="en-US" sz="1500" dirty="0"/>
          </a:p>
        </p:txBody>
      </p:sp>
      <p:sp>
        <p:nvSpPr>
          <p:cNvPr id="8" name="Shape 5"/>
          <p:cNvSpPr/>
          <p:nvPr/>
        </p:nvSpPr>
        <p:spPr>
          <a:xfrm>
            <a:off x="883801" y="5622131"/>
            <a:ext cx="6236732" cy="1739741"/>
          </a:xfrm>
          <a:prstGeom prst="roundRect">
            <a:avLst>
              <a:gd name="adj" fmla="val 4701"/>
            </a:avLst>
          </a:prstGeom>
          <a:solidFill>
            <a:srgbClr val="F2F2F2"/>
          </a:solidFill>
          <a:ln/>
        </p:spPr>
      </p:sp>
      <p:sp>
        <p:nvSpPr>
          <p:cNvPr id="9" name="Shape 6"/>
          <p:cNvSpPr/>
          <p:nvPr/>
        </p:nvSpPr>
        <p:spPr>
          <a:xfrm>
            <a:off x="874157" y="5622131"/>
            <a:ext cx="6256020" cy="1739741"/>
          </a:xfrm>
          <a:prstGeom prst="roundRect">
            <a:avLst>
              <a:gd name="adj" fmla="val 1679"/>
            </a:avLst>
          </a:prstGeom>
          <a:solidFill>
            <a:srgbClr val="F2F2F2"/>
          </a:solidFill>
          <a:ln/>
        </p:spPr>
      </p:sp>
      <p:sp>
        <p:nvSpPr>
          <p:cNvPr id="10" name="Text 7"/>
          <p:cNvSpPr/>
          <p:nvPr/>
        </p:nvSpPr>
        <p:spPr>
          <a:xfrm>
            <a:off x="1068824" y="5768102"/>
            <a:ext cx="5866686" cy="1447800"/>
          </a:xfrm>
          <a:prstGeom prst="rect">
            <a:avLst/>
          </a:prstGeom>
          <a:noFill/>
          <a:ln/>
        </p:spPr>
        <p:txBody>
          <a:bodyPr wrap="square" lIns="0" tIns="0" rIns="0" bIns="0" rtlCol="0" anchor="t"/>
          <a:lstStyle/>
          <a:p>
            <a:pPr marL="0" indent="0" algn="l">
              <a:lnSpc>
                <a:spcPts val="225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def add(a, b):</a:t>
            </a:r>
            <a:endParaRPr lang="en-US" sz="1500" dirty="0"/>
          </a:p>
          <a:p>
            <a:pPr marL="0" indent="0" algn="l">
              <a:lnSpc>
                <a:spcPts val="225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    return a + b</a:t>
            </a:r>
            <a:endParaRPr lang="en-US" sz="1500" dirty="0"/>
          </a:p>
          <a:p>
            <a:pPr marL="0" indent="0" algn="l">
              <a:lnSpc>
                <a:spcPts val="2250"/>
              </a:lnSpc>
              <a:buNone/>
            </a:pPr>
            <a:endParaRPr lang="en-US" sz="1500" dirty="0"/>
          </a:p>
          <a:p>
            <a:pPr marL="0" indent="0" algn="l">
              <a:lnSpc>
                <a:spcPts val="225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result = add(10, 5)</a:t>
            </a:r>
            <a:endParaRPr lang="en-US" sz="1500" dirty="0"/>
          </a:p>
          <a:p>
            <a:pPr marL="0" indent="0" algn="l">
              <a:lnSpc>
                <a:spcPts val="225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print(result)  # 15</a:t>
            </a:r>
            <a:endParaRPr lang="en-US" sz="1500" dirty="0"/>
          </a:p>
        </p:txBody>
      </p:sp>
      <p:sp>
        <p:nvSpPr>
          <p:cNvPr id="11" name="Shape 8"/>
          <p:cNvSpPr/>
          <p:nvPr/>
        </p:nvSpPr>
        <p:spPr>
          <a:xfrm>
            <a:off x="7315200" y="3966329"/>
            <a:ext cx="6626066" cy="3590211"/>
          </a:xfrm>
          <a:prstGeom prst="rect">
            <a:avLst/>
          </a:prstGeom>
          <a:solidFill>
            <a:srgbClr val="DADBF1"/>
          </a:solidFill>
          <a:ln/>
        </p:spPr>
      </p:sp>
      <p:sp>
        <p:nvSpPr>
          <p:cNvPr id="12" name="Shape 9"/>
          <p:cNvSpPr/>
          <p:nvPr/>
        </p:nvSpPr>
        <p:spPr>
          <a:xfrm>
            <a:off x="7315200" y="3966329"/>
            <a:ext cx="22860" cy="3590211"/>
          </a:xfrm>
          <a:prstGeom prst="roundRect">
            <a:avLst>
              <a:gd name="adj" fmla="val 357777"/>
            </a:avLst>
          </a:prstGeom>
          <a:solidFill>
            <a:srgbClr val="C0C1D7"/>
          </a:solidFill>
          <a:ln/>
        </p:spPr>
      </p:sp>
      <p:sp>
        <p:nvSpPr>
          <p:cNvPr id="13" name="Text 10"/>
          <p:cNvSpPr/>
          <p:nvPr/>
        </p:nvSpPr>
        <p:spPr>
          <a:xfrm>
            <a:off x="7509867" y="4160996"/>
            <a:ext cx="2434114" cy="304205"/>
          </a:xfrm>
          <a:prstGeom prst="rect">
            <a:avLst/>
          </a:prstGeom>
          <a:noFill/>
          <a:ln/>
        </p:spPr>
        <p:txBody>
          <a:bodyPr wrap="none" lIns="0" tIns="0" rIns="0" bIns="0" rtlCol="0" anchor="t"/>
          <a:lstStyle/>
          <a:p>
            <a:pPr marL="0" indent="0" algn="l">
              <a:lnSpc>
                <a:spcPts val="2350"/>
              </a:lnSpc>
              <a:buNone/>
            </a:pPr>
            <a:r>
              <a:rPr lang="en-US" sz="1900" b="1" dirty="0">
                <a:solidFill>
                  <a:srgbClr val="272525"/>
                </a:solidFill>
                <a:latin typeface="Inter Bold" pitchFamily="34" charset="0"/>
                <a:ea typeface="Inter Bold" pitchFamily="34" charset="-122"/>
                <a:cs typeface="Inter Bold" pitchFamily="34" charset="-120"/>
              </a:rPr>
              <a:t>Modules</a:t>
            </a:r>
            <a:endParaRPr lang="en-US" sz="1900" dirty="0"/>
          </a:p>
        </p:txBody>
      </p:sp>
      <p:sp>
        <p:nvSpPr>
          <p:cNvPr id="14" name="Text 11"/>
          <p:cNvSpPr/>
          <p:nvPr/>
        </p:nvSpPr>
        <p:spPr>
          <a:xfrm>
            <a:off x="7509867" y="4565452"/>
            <a:ext cx="6236732" cy="868680"/>
          </a:xfrm>
          <a:prstGeom prst="rect">
            <a:avLst/>
          </a:prstGeom>
          <a:noFill/>
          <a:ln/>
        </p:spPr>
        <p:txBody>
          <a:bodyPr wrap="square" lIns="0" tIns="0" rIns="0" bIns="0" rtlCol="0" anchor="t"/>
          <a:lstStyle/>
          <a:p>
            <a:pPr marL="0" indent="0" algn="l">
              <a:lnSpc>
                <a:spcPts val="2250"/>
              </a:lnSpc>
              <a:buNone/>
            </a:pPr>
            <a:r>
              <a:rPr lang="en-US" sz="1500" dirty="0">
                <a:solidFill>
                  <a:srgbClr val="272525"/>
                </a:solidFill>
                <a:latin typeface="Inter" pitchFamily="34" charset="0"/>
                <a:ea typeface="Inter" pitchFamily="34" charset="-122"/>
                <a:cs typeface="Inter" pitchFamily="34" charset="-120"/>
              </a:rPr>
              <a:t>A </a:t>
            </a:r>
            <a:r>
              <a:rPr lang="en-US" sz="1500" b="1" dirty="0">
                <a:solidFill>
                  <a:srgbClr val="272525"/>
                </a:solidFill>
                <a:latin typeface="Inter" pitchFamily="34" charset="0"/>
                <a:ea typeface="Inter" pitchFamily="34" charset="-122"/>
                <a:cs typeface="Inter" pitchFamily="34" charset="-120"/>
              </a:rPr>
              <a:t>file containing Python code</a:t>
            </a:r>
            <a:r>
              <a:rPr lang="en-US" sz="1500" dirty="0">
                <a:solidFill>
                  <a:srgbClr val="272525"/>
                </a:solidFill>
                <a:latin typeface="Inter" pitchFamily="34" charset="0"/>
                <a:ea typeface="Inter" pitchFamily="34" charset="-122"/>
                <a:cs typeface="Inter" pitchFamily="34" charset="-120"/>
              </a:rPr>
              <a:t> (functions, variables, classes) that you can import and reuse. Python's extensive standard library provides modules for almost everything.</a:t>
            </a:r>
            <a:endParaRPr lang="en-US" sz="1500" dirty="0"/>
          </a:p>
        </p:txBody>
      </p:sp>
      <p:sp>
        <p:nvSpPr>
          <p:cNvPr id="15" name="Shape 12"/>
          <p:cNvSpPr/>
          <p:nvPr/>
        </p:nvSpPr>
        <p:spPr>
          <a:xfrm>
            <a:off x="7509867" y="5622131"/>
            <a:ext cx="6236732" cy="1450181"/>
          </a:xfrm>
          <a:prstGeom prst="roundRect">
            <a:avLst>
              <a:gd name="adj" fmla="val 5640"/>
            </a:avLst>
          </a:prstGeom>
          <a:solidFill>
            <a:srgbClr val="F2F2F2"/>
          </a:solidFill>
          <a:ln/>
        </p:spPr>
      </p:sp>
      <p:sp>
        <p:nvSpPr>
          <p:cNvPr id="16" name="Shape 13"/>
          <p:cNvSpPr/>
          <p:nvPr/>
        </p:nvSpPr>
        <p:spPr>
          <a:xfrm>
            <a:off x="7500223" y="5622131"/>
            <a:ext cx="6256020" cy="1450181"/>
          </a:xfrm>
          <a:prstGeom prst="roundRect">
            <a:avLst>
              <a:gd name="adj" fmla="val 2014"/>
            </a:avLst>
          </a:prstGeom>
          <a:solidFill>
            <a:srgbClr val="F2F2F2"/>
          </a:solidFill>
          <a:ln/>
        </p:spPr>
      </p:sp>
      <p:sp>
        <p:nvSpPr>
          <p:cNvPr id="17" name="Text 14"/>
          <p:cNvSpPr/>
          <p:nvPr/>
        </p:nvSpPr>
        <p:spPr>
          <a:xfrm>
            <a:off x="7694890" y="5768102"/>
            <a:ext cx="5866686" cy="1158240"/>
          </a:xfrm>
          <a:prstGeom prst="rect">
            <a:avLst/>
          </a:prstGeom>
          <a:noFill/>
          <a:ln/>
        </p:spPr>
        <p:txBody>
          <a:bodyPr wrap="square" lIns="0" tIns="0" rIns="0" bIns="0" rtlCol="0" anchor="t"/>
          <a:lstStyle/>
          <a:p>
            <a:pPr marL="0" indent="0" algn="l">
              <a:lnSpc>
                <a:spcPts val="225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import math</a:t>
            </a:r>
            <a:endParaRPr lang="en-US" sz="1500" dirty="0"/>
          </a:p>
          <a:p>
            <a:pPr marL="0" indent="0" algn="l">
              <a:lnSpc>
                <a:spcPts val="2250"/>
              </a:lnSpc>
              <a:buNone/>
            </a:pPr>
            <a:endParaRPr lang="en-US" sz="1500" dirty="0"/>
          </a:p>
          <a:p>
            <a:pPr marL="0" indent="0" algn="l">
              <a:lnSpc>
                <a:spcPts val="225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print(math.sqrt(25)) # 5.0</a:t>
            </a:r>
            <a:endParaRPr lang="en-US" sz="1500" dirty="0"/>
          </a:p>
          <a:p>
            <a:pPr marL="0" indent="0" algn="l">
              <a:lnSpc>
                <a:spcPts val="225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print(math.pi) # 3.14159...</a:t>
            </a:r>
            <a:endParaRPr lang="en-US" sz="15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73787" y="653891"/>
            <a:ext cx="7484269" cy="690801"/>
          </a:xfrm>
          <a:prstGeom prst="rect">
            <a:avLst/>
          </a:prstGeom>
          <a:noFill/>
          <a:ln/>
        </p:spPr>
        <p:txBody>
          <a:bodyPr wrap="none" lIns="0" tIns="0" rIns="0" bIns="0" rtlCol="0" anchor="t"/>
          <a:lstStyle/>
          <a:p>
            <a:pPr marL="0" indent="0" algn="l">
              <a:lnSpc>
                <a:spcPts val="5400"/>
              </a:lnSpc>
              <a:buNone/>
            </a:pPr>
            <a:r>
              <a:rPr lang="en-US" sz="4350" b="1" dirty="0">
                <a:solidFill>
                  <a:srgbClr val="000000"/>
                </a:solidFill>
                <a:latin typeface="Inter Bold" pitchFamily="34" charset="0"/>
                <a:ea typeface="Inter Bold" pitchFamily="34" charset="-122"/>
                <a:cs typeface="Inter Bold" pitchFamily="34" charset="-120"/>
              </a:rPr>
              <a:t>Error Handling &amp; Debugging</a:t>
            </a:r>
            <a:endParaRPr lang="en-US" sz="4350" dirty="0"/>
          </a:p>
        </p:txBody>
      </p:sp>
      <p:sp>
        <p:nvSpPr>
          <p:cNvPr id="3" name="Text 1"/>
          <p:cNvSpPr/>
          <p:nvPr/>
        </p:nvSpPr>
        <p:spPr>
          <a:xfrm>
            <a:off x="773787" y="1775698"/>
            <a:ext cx="13082826" cy="349210"/>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Robust programmes anticipate and handle errors gracefully, preventing crashes and providing helpful feedback to users.</a:t>
            </a:r>
            <a:endParaRPr lang="en-US" sz="1700" dirty="0"/>
          </a:p>
        </p:txBody>
      </p:sp>
      <p:sp>
        <p:nvSpPr>
          <p:cNvPr id="4" name="Text 2"/>
          <p:cNvSpPr/>
          <p:nvPr/>
        </p:nvSpPr>
        <p:spPr>
          <a:xfrm>
            <a:off x="773787" y="2582823"/>
            <a:ext cx="3139916" cy="345400"/>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Inter Bold" pitchFamily="34" charset="0"/>
                <a:ea typeface="Inter Bold" pitchFamily="34" charset="-122"/>
                <a:cs typeface="Inter Bold" pitchFamily="34" charset="-120"/>
              </a:rPr>
              <a:t>Common Python Errors</a:t>
            </a:r>
            <a:endParaRPr lang="en-US" sz="2150" dirty="0"/>
          </a:p>
        </p:txBody>
      </p:sp>
      <p:sp>
        <p:nvSpPr>
          <p:cNvPr id="5" name="Text 3"/>
          <p:cNvSpPr/>
          <p:nvPr/>
        </p:nvSpPr>
        <p:spPr>
          <a:xfrm>
            <a:off x="773787" y="3143726"/>
            <a:ext cx="6271736" cy="139713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272525"/>
                </a:solidFill>
                <a:latin typeface="Inter" pitchFamily="34" charset="0"/>
                <a:ea typeface="Inter" pitchFamily="34" charset="-122"/>
                <a:cs typeface="Inter" pitchFamily="34" charset="-120"/>
              </a:rPr>
              <a:t>SyntaxError:</a:t>
            </a:r>
            <a:r>
              <a:rPr lang="en-US" sz="1700" dirty="0">
                <a:solidFill>
                  <a:srgbClr val="272525"/>
                </a:solidFill>
                <a:latin typeface="Inter" pitchFamily="34" charset="0"/>
                <a:ea typeface="Inter" pitchFamily="34" charset="-122"/>
                <a:cs typeface="Inter" pitchFamily="34" charset="-120"/>
              </a:rPr>
              <a:t> Incorrect Python syntax</a:t>
            </a:r>
            <a:endParaRPr lang="en-US" sz="1700" dirty="0"/>
          </a:p>
          <a:p>
            <a:pPr marL="342900" indent="-342900" algn="l">
              <a:lnSpc>
                <a:spcPts val="2750"/>
              </a:lnSpc>
              <a:buSzPct val="100000"/>
              <a:buChar char="•"/>
            </a:pPr>
            <a:r>
              <a:rPr lang="en-US" sz="1700" b="1" dirty="0">
                <a:solidFill>
                  <a:srgbClr val="272525"/>
                </a:solidFill>
                <a:latin typeface="Inter" pitchFamily="34" charset="0"/>
                <a:ea typeface="Inter" pitchFamily="34" charset="-122"/>
                <a:cs typeface="Inter" pitchFamily="34" charset="-120"/>
              </a:rPr>
              <a:t>NameError:</a:t>
            </a:r>
            <a:r>
              <a:rPr lang="en-US" sz="1700" dirty="0">
                <a:solidFill>
                  <a:srgbClr val="272525"/>
                </a:solidFill>
                <a:latin typeface="Inter" pitchFamily="34" charset="0"/>
                <a:ea typeface="Inter" pitchFamily="34" charset="-122"/>
                <a:cs typeface="Inter" pitchFamily="34" charset="-120"/>
              </a:rPr>
              <a:t> Variable not defined</a:t>
            </a:r>
            <a:endParaRPr lang="en-US" sz="1700" dirty="0"/>
          </a:p>
          <a:p>
            <a:pPr marL="342900" indent="-342900" algn="l">
              <a:lnSpc>
                <a:spcPts val="2750"/>
              </a:lnSpc>
              <a:buSzPct val="100000"/>
              <a:buChar char="•"/>
            </a:pPr>
            <a:r>
              <a:rPr lang="en-US" sz="1700" b="1" dirty="0">
                <a:solidFill>
                  <a:srgbClr val="272525"/>
                </a:solidFill>
                <a:latin typeface="Inter" pitchFamily="34" charset="0"/>
                <a:ea typeface="Inter" pitchFamily="34" charset="-122"/>
                <a:cs typeface="Inter" pitchFamily="34" charset="-120"/>
              </a:rPr>
              <a:t>TypeError:</a:t>
            </a:r>
            <a:r>
              <a:rPr lang="en-US" sz="1700" dirty="0">
                <a:solidFill>
                  <a:srgbClr val="272525"/>
                </a:solidFill>
                <a:latin typeface="Inter" pitchFamily="34" charset="0"/>
                <a:ea typeface="Inter" pitchFamily="34" charset="-122"/>
                <a:cs typeface="Inter" pitchFamily="34" charset="-120"/>
              </a:rPr>
              <a:t> Wrong data type used</a:t>
            </a:r>
            <a:endParaRPr lang="en-US" sz="1700" dirty="0"/>
          </a:p>
          <a:p>
            <a:pPr marL="342900" indent="-342900" algn="l">
              <a:lnSpc>
                <a:spcPts val="2750"/>
              </a:lnSpc>
              <a:buSzPct val="100000"/>
              <a:buChar char="•"/>
            </a:pPr>
            <a:r>
              <a:rPr lang="en-US" sz="1700" b="1" dirty="0">
                <a:solidFill>
                  <a:srgbClr val="272525"/>
                </a:solidFill>
                <a:latin typeface="Inter" pitchFamily="34" charset="0"/>
                <a:ea typeface="Inter" pitchFamily="34" charset="-122"/>
                <a:cs typeface="Inter" pitchFamily="34" charset="-120"/>
              </a:rPr>
              <a:t>ZeroDivisionError:</a:t>
            </a:r>
            <a:r>
              <a:rPr lang="en-US" sz="1700" dirty="0">
                <a:solidFill>
                  <a:srgbClr val="272525"/>
                </a:solidFill>
                <a:latin typeface="Inter" pitchFamily="34" charset="0"/>
                <a:ea typeface="Inter" pitchFamily="34" charset="-122"/>
                <a:cs typeface="Inter" pitchFamily="34" charset="-120"/>
              </a:rPr>
              <a:t> Division by zero</a:t>
            </a:r>
            <a:endParaRPr lang="en-US" sz="1700" dirty="0"/>
          </a:p>
        </p:txBody>
      </p:sp>
      <p:sp>
        <p:nvSpPr>
          <p:cNvPr id="6" name="Text 4"/>
          <p:cNvSpPr/>
          <p:nvPr/>
        </p:nvSpPr>
        <p:spPr>
          <a:xfrm>
            <a:off x="773787" y="4756362"/>
            <a:ext cx="2763679" cy="345400"/>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Inter Bold" pitchFamily="34" charset="0"/>
                <a:ea typeface="Inter Bold" pitchFamily="34" charset="-122"/>
                <a:cs typeface="Inter Bold" pitchFamily="34" charset="-120"/>
              </a:rPr>
              <a:t>Exception Handling</a:t>
            </a:r>
            <a:endParaRPr lang="en-US" sz="2150" dirty="0"/>
          </a:p>
        </p:txBody>
      </p:sp>
      <p:sp>
        <p:nvSpPr>
          <p:cNvPr id="7" name="Text 5"/>
          <p:cNvSpPr/>
          <p:nvPr/>
        </p:nvSpPr>
        <p:spPr>
          <a:xfrm>
            <a:off x="773787" y="5317266"/>
            <a:ext cx="6271736" cy="706041"/>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Use </a:t>
            </a:r>
            <a:r>
              <a:rPr lang="en-US" sz="1700" dirty="0">
                <a:solidFill>
                  <a:srgbClr val="272525"/>
                </a:solidFill>
                <a:highlight>
                  <a:srgbClr val="F2F2F2"/>
                </a:highlight>
                <a:latin typeface="Consolas" pitchFamily="34" charset="0"/>
                <a:ea typeface="Consolas" pitchFamily="34" charset="-122"/>
                <a:cs typeface="Consolas" pitchFamily="34" charset="-120"/>
              </a:rPr>
              <a:t>try-except</a:t>
            </a:r>
            <a:r>
              <a:rPr lang="en-US" sz="1700" dirty="0">
                <a:solidFill>
                  <a:srgbClr val="272525"/>
                </a:solidFill>
                <a:latin typeface="Inter" pitchFamily="34" charset="0"/>
                <a:ea typeface="Inter" pitchFamily="34" charset="-122"/>
                <a:cs typeface="Inter" pitchFamily="34" charset="-120"/>
              </a:rPr>
              <a:t> blocks to catch and handle errors without crashing your programme.</a:t>
            </a:r>
            <a:endParaRPr lang="en-US" sz="1700" dirty="0"/>
          </a:p>
        </p:txBody>
      </p:sp>
      <p:sp>
        <p:nvSpPr>
          <p:cNvPr id="8" name="Shape 6"/>
          <p:cNvSpPr/>
          <p:nvPr/>
        </p:nvSpPr>
        <p:spPr>
          <a:xfrm>
            <a:off x="7592497" y="2609731"/>
            <a:ext cx="6271736" cy="3823573"/>
          </a:xfrm>
          <a:prstGeom prst="roundRect">
            <a:avLst>
              <a:gd name="adj" fmla="val 2429"/>
            </a:avLst>
          </a:prstGeom>
          <a:solidFill>
            <a:srgbClr val="F2F2F2"/>
          </a:solidFill>
          <a:ln/>
        </p:spPr>
      </p:sp>
      <p:sp>
        <p:nvSpPr>
          <p:cNvPr id="9" name="Shape 7"/>
          <p:cNvSpPr/>
          <p:nvPr/>
        </p:nvSpPr>
        <p:spPr>
          <a:xfrm>
            <a:off x="7581543" y="2609731"/>
            <a:ext cx="6293644" cy="3823573"/>
          </a:xfrm>
          <a:prstGeom prst="roundRect">
            <a:avLst>
              <a:gd name="adj" fmla="val 867"/>
            </a:avLst>
          </a:prstGeom>
          <a:solidFill>
            <a:srgbClr val="F2F2F2"/>
          </a:solidFill>
          <a:ln/>
        </p:spPr>
      </p:sp>
      <p:sp>
        <p:nvSpPr>
          <p:cNvPr id="10" name="Text 8"/>
          <p:cNvSpPr/>
          <p:nvPr/>
        </p:nvSpPr>
        <p:spPr>
          <a:xfrm>
            <a:off x="7802523" y="2775466"/>
            <a:ext cx="5851684" cy="3492103"/>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try:</a:t>
            </a:r>
            <a:endParaRPr lang="en-US" sz="1700" dirty="0"/>
          </a:p>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    num = int(input("Enter number: "))</a:t>
            </a:r>
            <a:endParaRPr lang="en-US" sz="1700" dirty="0"/>
          </a:p>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    result = 10 / num</a:t>
            </a:r>
            <a:endParaRPr lang="en-US" sz="1700" dirty="0"/>
          </a:p>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    print(result)</a:t>
            </a:r>
            <a:endParaRPr lang="en-US" sz="1700" dirty="0"/>
          </a:p>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except ValueError:</a:t>
            </a:r>
            <a:endParaRPr lang="en-US" sz="1700" dirty="0"/>
          </a:p>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    print("Invalid input! Please enter a number.")</a:t>
            </a:r>
            <a:endParaRPr lang="en-US" sz="1700" dirty="0"/>
          </a:p>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except ZeroDivisionError:</a:t>
            </a:r>
            <a:endParaRPr lang="en-US" sz="1700" dirty="0"/>
          </a:p>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    print("Cannot divide by zero!")</a:t>
            </a:r>
            <a:endParaRPr lang="en-US" sz="1700" dirty="0"/>
          </a:p>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finally:</a:t>
            </a:r>
            <a:endParaRPr lang="en-US" sz="1700" dirty="0"/>
          </a:p>
          <a:p>
            <a:pPr marL="0" indent="0" algn="l">
              <a:lnSpc>
                <a:spcPts val="2750"/>
              </a:lnSpc>
              <a:buNone/>
            </a:pPr>
            <a:r>
              <a:rPr lang="en-US" sz="1700" dirty="0">
                <a:solidFill>
                  <a:srgbClr val="272525"/>
                </a:solidFill>
                <a:highlight>
                  <a:srgbClr val="F2F2F2"/>
                </a:highlight>
                <a:latin typeface="Consolas" pitchFamily="34" charset="0"/>
                <a:ea typeface="Consolas" pitchFamily="34" charset="-122"/>
                <a:cs typeface="Consolas" pitchFamily="34" charset="-120"/>
              </a:rPr>
              <a:t>    print("Execution completed.")</a:t>
            </a:r>
            <a:endParaRPr lang="en-US" sz="1700" dirty="0"/>
          </a:p>
        </p:txBody>
      </p:sp>
      <p:sp>
        <p:nvSpPr>
          <p:cNvPr id="11" name="Text 9"/>
          <p:cNvSpPr/>
          <p:nvPr/>
        </p:nvSpPr>
        <p:spPr>
          <a:xfrm>
            <a:off x="7603451" y="6802927"/>
            <a:ext cx="6271736" cy="706041"/>
          </a:xfrm>
          <a:prstGeom prst="rect">
            <a:avLst/>
          </a:prstGeom>
          <a:noFill/>
          <a:ln/>
        </p:spPr>
        <p:txBody>
          <a:bodyPr wrap="squar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The </a:t>
            </a:r>
            <a:r>
              <a:rPr lang="en-US" sz="1700" dirty="0">
                <a:solidFill>
                  <a:srgbClr val="272525"/>
                </a:solidFill>
                <a:highlight>
                  <a:srgbClr val="F2F2F2"/>
                </a:highlight>
                <a:latin typeface="Consolas" pitchFamily="34" charset="0"/>
                <a:ea typeface="Consolas" pitchFamily="34" charset="-122"/>
                <a:cs typeface="Consolas" pitchFamily="34" charset="-120"/>
              </a:rPr>
              <a:t>finally</a:t>
            </a:r>
            <a:r>
              <a:rPr lang="en-US" sz="1700" dirty="0">
                <a:solidFill>
                  <a:srgbClr val="272525"/>
                </a:solidFill>
                <a:latin typeface="Inter" pitchFamily="34" charset="0"/>
                <a:ea typeface="Inter" pitchFamily="34" charset="-122"/>
                <a:cs typeface="Inter" pitchFamily="34" charset="-120"/>
              </a:rPr>
              <a:t> block always executes, whether an error occurs or not—perfect for cleanup operations.</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314B68-98DF-5539-71D8-978600E3F5C6}"/>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530A4445-BE25-7592-AE76-1B69EC4EC0F0}"/>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FD74055B-49E7-0ADF-2212-B238E93C4764}"/>
              </a:ext>
            </a:extLst>
          </p:cNvPr>
          <p:cNvSpPr/>
          <p:nvPr/>
        </p:nvSpPr>
        <p:spPr>
          <a:xfrm>
            <a:off x="793790" y="3227427"/>
            <a:ext cx="6714887" cy="708779"/>
          </a:xfrm>
          <a:prstGeom prst="rect">
            <a:avLst/>
          </a:prstGeom>
          <a:noFill/>
          <a:ln/>
        </p:spPr>
        <p:txBody>
          <a:bodyPr wrap="none" lIns="0" tIns="0" rIns="0" bIns="0" rtlCol="0" anchor="t"/>
          <a:lstStyle/>
          <a:p>
            <a:pPr>
              <a:lnSpc>
                <a:spcPts val="5550"/>
              </a:lnSpc>
            </a:pPr>
            <a:r>
              <a:rPr lang="en-IN" sz="4800" dirty="0"/>
              <a:t>Features of Python</a:t>
            </a:r>
            <a:endParaRPr lang="en-US" sz="4450" dirty="0"/>
          </a:p>
        </p:txBody>
      </p:sp>
      <p:sp>
        <p:nvSpPr>
          <p:cNvPr id="4" name="Text 1">
            <a:extLst>
              <a:ext uri="{FF2B5EF4-FFF2-40B4-BE49-F238E27FC236}">
                <a16:creationId xmlns:a16="http://schemas.microsoft.com/office/drawing/2014/main" id="{813823B5-971F-FA8A-4B09-135B20C84106}"/>
              </a:ext>
            </a:extLst>
          </p:cNvPr>
          <p:cNvSpPr/>
          <p:nvPr/>
        </p:nvSpPr>
        <p:spPr>
          <a:xfrm>
            <a:off x="793790" y="4276368"/>
            <a:ext cx="7556421" cy="3244894"/>
          </a:xfrm>
          <a:prstGeom prst="rect">
            <a:avLst/>
          </a:prstGeom>
          <a:noFill/>
          <a:ln/>
        </p:spPr>
        <p:txBody>
          <a:bodyPr wrap="square" lIns="0" tIns="0" rIns="0" bIns="0" rtlCol="0" anchor="t"/>
          <a:lstStyle/>
          <a:p>
            <a:pPr marL="285750" indent="-285750">
              <a:buFont typeface="Arial" panose="020B0604020202020204" pitchFamily="34" charset="0"/>
              <a:buChar char="•"/>
            </a:pPr>
            <a:r>
              <a:rPr lang="en-US" sz="2800" dirty="0"/>
              <a:t>Easy to learn and use</a:t>
            </a:r>
          </a:p>
          <a:p>
            <a:pPr marL="285750" indent="-285750">
              <a:buFont typeface="Arial" panose="020B0604020202020204" pitchFamily="34" charset="0"/>
              <a:buChar char="•"/>
            </a:pPr>
            <a:r>
              <a:rPr lang="en-US" sz="2800" dirty="0"/>
              <a:t>Interpreted language</a:t>
            </a:r>
          </a:p>
          <a:p>
            <a:pPr marL="285750" indent="-285750">
              <a:buFont typeface="Arial" panose="020B0604020202020204" pitchFamily="34" charset="0"/>
              <a:buChar char="•"/>
            </a:pPr>
            <a:r>
              <a:rPr lang="en-US" sz="2800" dirty="0"/>
              <a:t>Object-Oriented</a:t>
            </a:r>
          </a:p>
          <a:p>
            <a:pPr marL="285750" indent="-285750">
              <a:buFont typeface="Arial" panose="020B0604020202020204" pitchFamily="34" charset="0"/>
              <a:buChar char="•"/>
            </a:pPr>
            <a:r>
              <a:rPr lang="en-US" sz="2800" dirty="0"/>
              <a:t>Cross-platform</a:t>
            </a:r>
          </a:p>
          <a:p>
            <a:pPr marL="285750" indent="-285750">
              <a:buFont typeface="Arial" panose="020B0604020202020204" pitchFamily="34" charset="0"/>
              <a:buChar char="•"/>
            </a:pPr>
            <a:r>
              <a:rPr lang="en-US" sz="2800" dirty="0"/>
              <a:t>Large standard library</a:t>
            </a:r>
          </a:p>
          <a:p>
            <a:pPr marL="285750" indent="-285750">
              <a:buFont typeface="Arial" panose="020B0604020202020204" pitchFamily="34" charset="0"/>
              <a:buChar char="•"/>
            </a:pPr>
            <a:r>
              <a:rPr lang="en-US" sz="2800" dirty="0"/>
              <a:t>Dynamic typing</a:t>
            </a:r>
          </a:p>
          <a:p>
            <a:pPr marL="285750" indent="-285750">
              <a:buFont typeface="Arial" panose="020B0604020202020204" pitchFamily="34" charset="0"/>
              <a:buChar char="•"/>
            </a:pPr>
            <a:endParaRPr lang="en-US" sz="2800" dirty="0"/>
          </a:p>
        </p:txBody>
      </p:sp>
    </p:spTree>
    <p:extLst>
      <p:ext uri="{BB962C8B-B14F-4D97-AF65-F5344CB8AC3E}">
        <p14:creationId xmlns:p14="http://schemas.microsoft.com/office/powerpoint/2010/main" val="2192518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894706-40A6-6D4D-16CC-255842623D8F}"/>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07B0A25E-9250-B23B-00B8-A19DD666FD5E}"/>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1C6C7A88-98BC-6114-34A1-373735BBD6EF}"/>
              </a:ext>
            </a:extLst>
          </p:cNvPr>
          <p:cNvSpPr/>
          <p:nvPr/>
        </p:nvSpPr>
        <p:spPr>
          <a:xfrm>
            <a:off x="793790" y="3227427"/>
            <a:ext cx="6714887" cy="708779"/>
          </a:xfrm>
          <a:prstGeom prst="rect">
            <a:avLst/>
          </a:prstGeom>
          <a:noFill/>
          <a:ln/>
        </p:spPr>
        <p:txBody>
          <a:bodyPr wrap="none" lIns="0" tIns="0" rIns="0" bIns="0" rtlCol="0" anchor="t"/>
          <a:lstStyle/>
          <a:p>
            <a:pPr>
              <a:lnSpc>
                <a:spcPts val="5550"/>
              </a:lnSpc>
            </a:pPr>
            <a:r>
              <a:rPr lang="en-IN" sz="4800" dirty="0"/>
              <a:t>Applications of Python</a:t>
            </a:r>
            <a:endParaRPr lang="en-US" sz="4450" dirty="0"/>
          </a:p>
        </p:txBody>
      </p:sp>
      <p:sp>
        <p:nvSpPr>
          <p:cNvPr id="4" name="Text 1">
            <a:extLst>
              <a:ext uri="{FF2B5EF4-FFF2-40B4-BE49-F238E27FC236}">
                <a16:creationId xmlns:a16="http://schemas.microsoft.com/office/drawing/2014/main" id="{72CB5C62-637D-B70E-F895-E1EF6181D8D4}"/>
              </a:ext>
            </a:extLst>
          </p:cNvPr>
          <p:cNvSpPr/>
          <p:nvPr/>
        </p:nvSpPr>
        <p:spPr>
          <a:xfrm>
            <a:off x="793790" y="4276368"/>
            <a:ext cx="7556421" cy="3244894"/>
          </a:xfrm>
          <a:prstGeom prst="rect">
            <a:avLst/>
          </a:prstGeom>
          <a:noFill/>
          <a:ln/>
        </p:spPr>
        <p:txBody>
          <a:bodyPr wrap="square" lIns="0" tIns="0" rIns="0" bIns="0" rtlCol="0" anchor="t"/>
          <a:lstStyle/>
          <a:p>
            <a:r>
              <a:rPr lang="en-US" sz="2800" dirty="0"/>
              <a:t>• Web Development (Django, Flask)</a:t>
            </a:r>
          </a:p>
          <a:p>
            <a:r>
              <a:rPr lang="en-US" sz="2800" dirty="0"/>
              <a:t>• Data Science and Machine Learning</a:t>
            </a:r>
          </a:p>
          <a:p>
            <a:r>
              <a:rPr lang="en-US" sz="2800" dirty="0"/>
              <a:t>• Automation and Scripting</a:t>
            </a:r>
          </a:p>
          <a:p>
            <a:r>
              <a:rPr lang="en-US" sz="2800" dirty="0"/>
              <a:t>• Game Development</a:t>
            </a:r>
          </a:p>
          <a:p>
            <a:r>
              <a:rPr lang="en-US" sz="2800" dirty="0"/>
              <a:t>• Cyber Security</a:t>
            </a:r>
          </a:p>
          <a:p>
            <a:r>
              <a:rPr lang="en-US" sz="2800" dirty="0"/>
              <a:t>• Software Development</a:t>
            </a:r>
          </a:p>
        </p:txBody>
      </p:sp>
    </p:spTree>
    <p:extLst>
      <p:ext uri="{BB962C8B-B14F-4D97-AF65-F5344CB8AC3E}">
        <p14:creationId xmlns:p14="http://schemas.microsoft.com/office/powerpoint/2010/main" val="1692300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F8413-3689-4508-FEA9-722E146741A0}"/>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8806D294-7EA0-2597-0605-8D2737202034}"/>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F3D167EE-C3D4-EF57-0831-B47608E1599B}"/>
              </a:ext>
            </a:extLst>
          </p:cNvPr>
          <p:cNvSpPr/>
          <p:nvPr/>
        </p:nvSpPr>
        <p:spPr>
          <a:xfrm>
            <a:off x="793790" y="3227427"/>
            <a:ext cx="6714887" cy="708779"/>
          </a:xfrm>
          <a:prstGeom prst="rect">
            <a:avLst/>
          </a:prstGeom>
          <a:noFill/>
          <a:ln/>
        </p:spPr>
        <p:txBody>
          <a:bodyPr wrap="none" lIns="0" tIns="0" rIns="0" bIns="0" rtlCol="0" anchor="t"/>
          <a:lstStyle/>
          <a:p>
            <a:pPr>
              <a:lnSpc>
                <a:spcPts val="5550"/>
              </a:lnSpc>
            </a:pPr>
            <a:r>
              <a:rPr lang="en-IN" sz="4800" dirty="0"/>
              <a:t>Installing Python</a:t>
            </a:r>
            <a:endParaRPr lang="en-US" sz="4450" dirty="0"/>
          </a:p>
        </p:txBody>
      </p:sp>
      <p:sp>
        <p:nvSpPr>
          <p:cNvPr id="4" name="Text 1">
            <a:extLst>
              <a:ext uri="{FF2B5EF4-FFF2-40B4-BE49-F238E27FC236}">
                <a16:creationId xmlns:a16="http://schemas.microsoft.com/office/drawing/2014/main" id="{351098C4-0A82-B9DF-F23F-E0C335B65F09}"/>
              </a:ext>
            </a:extLst>
          </p:cNvPr>
          <p:cNvSpPr/>
          <p:nvPr/>
        </p:nvSpPr>
        <p:spPr>
          <a:xfrm>
            <a:off x="793790" y="4276368"/>
            <a:ext cx="7556421" cy="3244894"/>
          </a:xfrm>
          <a:prstGeom prst="rect">
            <a:avLst/>
          </a:prstGeom>
          <a:noFill/>
          <a:ln/>
        </p:spPr>
        <p:txBody>
          <a:bodyPr wrap="square" lIns="0" tIns="0" rIns="0" bIns="0" rtlCol="0" anchor="t"/>
          <a:lstStyle/>
          <a:p>
            <a:r>
              <a:rPr lang="en-US" sz="2800" dirty="0"/>
              <a:t>• Download Python from: https://www.python.org</a:t>
            </a:r>
          </a:p>
          <a:p>
            <a:r>
              <a:rPr lang="en-US" sz="2800" dirty="0"/>
              <a:t>• Install Python and set environment variables</a:t>
            </a:r>
          </a:p>
          <a:p>
            <a:r>
              <a:rPr lang="en-US" sz="2800" dirty="0"/>
              <a:t>• Verify installation using command: python --version</a:t>
            </a:r>
          </a:p>
        </p:txBody>
      </p:sp>
    </p:spTree>
    <p:extLst>
      <p:ext uri="{BB962C8B-B14F-4D97-AF65-F5344CB8AC3E}">
        <p14:creationId xmlns:p14="http://schemas.microsoft.com/office/powerpoint/2010/main" val="125127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2630C9-2BD7-100D-E31A-482946266751}"/>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85CD63FD-0DCE-97F7-F407-812AF80665DF}"/>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39FDCDAE-36A8-1AF3-F14B-FA42EE46716C}"/>
              </a:ext>
            </a:extLst>
          </p:cNvPr>
          <p:cNvSpPr/>
          <p:nvPr/>
        </p:nvSpPr>
        <p:spPr>
          <a:xfrm>
            <a:off x="793790" y="3227427"/>
            <a:ext cx="6714887" cy="708779"/>
          </a:xfrm>
          <a:prstGeom prst="rect">
            <a:avLst/>
          </a:prstGeom>
          <a:noFill/>
          <a:ln/>
        </p:spPr>
        <p:txBody>
          <a:bodyPr wrap="none" lIns="0" tIns="0" rIns="0" bIns="0" rtlCol="0" anchor="t"/>
          <a:lstStyle/>
          <a:p>
            <a:pPr>
              <a:lnSpc>
                <a:spcPts val="5550"/>
              </a:lnSpc>
            </a:pPr>
            <a:r>
              <a:rPr lang="en-IN" sz="4800" dirty="0"/>
              <a:t>First Python Program</a:t>
            </a:r>
            <a:endParaRPr lang="en-US" sz="4450" dirty="0"/>
          </a:p>
        </p:txBody>
      </p:sp>
      <p:sp>
        <p:nvSpPr>
          <p:cNvPr id="4" name="Text 1">
            <a:extLst>
              <a:ext uri="{FF2B5EF4-FFF2-40B4-BE49-F238E27FC236}">
                <a16:creationId xmlns:a16="http://schemas.microsoft.com/office/drawing/2014/main" id="{C626D3EE-A23E-D4D0-09AD-89EF8413278A}"/>
              </a:ext>
            </a:extLst>
          </p:cNvPr>
          <p:cNvSpPr/>
          <p:nvPr/>
        </p:nvSpPr>
        <p:spPr>
          <a:xfrm>
            <a:off x="793790" y="4276368"/>
            <a:ext cx="7556421" cy="3244894"/>
          </a:xfrm>
          <a:prstGeom prst="rect">
            <a:avLst/>
          </a:prstGeom>
          <a:noFill/>
          <a:ln/>
        </p:spPr>
        <p:txBody>
          <a:bodyPr wrap="square" lIns="0" tIns="0" rIns="0" bIns="0" rtlCol="0" anchor="t"/>
          <a:lstStyle/>
          <a:p>
            <a:r>
              <a:rPr lang="en-US" sz="2800" dirty="0"/>
              <a:t>Example:</a:t>
            </a:r>
          </a:p>
          <a:p>
            <a:endParaRPr lang="en-US" sz="2800" dirty="0"/>
          </a:p>
          <a:p>
            <a:r>
              <a:rPr lang="en-US" sz="2800" dirty="0"/>
              <a:t>print('Hello, World!')</a:t>
            </a:r>
          </a:p>
          <a:p>
            <a:endParaRPr lang="en-US" sz="2800" dirty="0"/>
          </a:p>
          <a:p>
            <a:r>
              <a:rPr lang="en-US" sz="2800" dirty="0"/>
              <a:t>print() is used to display output on the screen.</a:t>
            </a:r>
          </a:p>
        </p:txBody>
      </p:sp>
    </p:spTree>
    <p:extLst>
      <p:ext uri="{BB962C8B-B14F-4D97-AF65-F5344CB8AC3E}">
        <p14:creationId xmlns:p14="http://schemas.microsoft.com/office/powerpoint/2010/main" val="3080229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227427"/>
            <a:ext cx="6714887"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Python: Syntax &amp; Basics</a:t>
            </a:r>
            <a:endParaRPr lang="en-US" sz="4450" dirty="0"/>
          </a:p>
        </p:txBody>
      </p:sp>
      <p:sp>
        <p:nvSpPr>
          <p:cNvPr id="4" name="Text 1"/>
          <p:cNvSpPr/>
          <p:nvPr/>
        </p:nvSpPr>
        <p:spPr>
          <a:xfrm>
            <a:off x="793790" y="427636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Master the fundamental building blocks of Python programming, from variables and data types to control flow and data structures.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30668"/>
            <a:ext cx="6862167"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Understanding Variables</a:t>
            </a:r>
            <a:endParaRPr lang="en-US" sz="4450" dirty="0"/>
          </a:p>
        </p:txBody>
      </p:sp>
      <p:sp>
        <p:nvSpPr>
          <p:cNvPr id="3" name="Text 1"/>
          <p:cNvSpPr/>
          <p:nvPr/>
        </p:nvSpPr>
        <p:spPr>
          <a:xfrm>
            <a:off x="793790" y="280642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What Are Variables?</a:t>
            </a:r>
            <a:endParaRPr lang="en-US" sz="2200" dirty="0"/>
          </a:p>
        </p:txBody>
      </p:sp>
      <p:sp>
        <p:nvSpPr>
          <p:cNvPr id="4" name="Text 2"/>
          <p:cNvSpPr/>
          <p:nvPr/>
        </p:nvSpPr>
        <p:spPr>
          <a:xfrm>
            <a:off x="793790" y="3387566"/>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 variable is a named container that stores data in your computer's memory. Unlike many other languages, Python doesn't require you to declare data types explicitly—it infers them automatically based on the value you assign.</a:t>
            </a:r>
            <a:endParaRPr lang="en-US" sz="1750" dirty="0"/>
          </a:p>
        </p:txBody>
      </p:sp>
      <p:sp>
        <p:nvSpPr>
          <p:cNvPr id="5" name="Text 3"/>
          <p:cNvSpPr/>
          <p:nvPr/>
        </p:nvSpPr>
        <p:spPr>
          <a:xfrm>
            <a:off x="793790" y="5406152"/>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Variables make your code flexible and reusable, allowing you to store and manipulate information throughout your programme.</a:t>
            </a:r>
            <a:endParaRPr lang="en-US" sz="1750" dirty="0"/>
          </a:p>
        </p:txBody>
      </p:sp>
      <p:sp>
        <p:nvSpPr>
          <p:cNvPr id="6" name="Shape 4"/>
          <p:cNvSpPr/>
          <p:nvPr/>
        </p:nvSpPr>
        <p:spPr>
          <a:xfrm>
            <a:off x="7599521" y="2834759"/>
            <a:ext cx="6244709" cy="2880360"/>
          </a:xfrm>
          <a:prstGeom prst="roundRect">
            <a:avLst>
              <a:gd name="adj" fmla="val 3307"/>
            </a:avLst>
          </a:prstGeom>
          <a:solidFill>
            <a:srgbClr val="F2F2F2"/>
          </a:solidFill>
          <a:ln/>
        </p:spPr>
      </p:sp>
      <p:sp>
        <p:nvSpPr>
          <p:cNvPr id="7" name="Shape 5"/>
          <p:cNvSpPr/>
          <p:nvPr/>
        </p:nvSpPr>
        <p:spPr>
          <a:xfrm>
            <a:off x="7588210" y="2834759"/>
            <a:ext cx="6267331" cy="2880360"/>
          </a:xfrm>
          <a:prstGeom prst="roundRect">
            <a:avLst>
              <a:gd name="adj" fmla="val 1181"/>
            </a:avLst>
          </a:prstGeom>
          <a:solidFill>
            <a:srgbClr val="F2F2F2"/>
          </a:solidFill>
          <a:ln/>
        </p:spPr>
      </p:sp>
      <p:sp>
        <p:nvSpPr>
          <p:cNvPr id="8" name="Text 6"/>
          <p:cNvSpPr/>
          <p:nvPr/>
        </p:nvSpPr>
        <p:spPr>
          <a:xfrm>
            <a:off x="7815024" y="3004780"/>
            <a:ext cx="5813703" cy="254031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age = 25</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name = "Saurabh"</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is_student = True</a:t>
            </a:r>
            <a:endParaRPr lang="en-US" sz="1750" dirty="0"/>
          </a:p>
          <a:p>
            <a:pPr marL="0" indent="0" algn="l">
              <a:lnSpc>
                <a:spcPts val="2850"/>
              </a:lnSpc>
              <a:buNone/>
            </a:pP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 Variables can change</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age = 26</a:t>
            </a:r>
            <a:endParaRPr lang="en-US" sz="1750" dirty="0"/>
          </a:p>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name = "Suman"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76193"/>
            <a:ext cx="5865852"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Data Types in Python</a:t>
            </a:r>
            <a:endParaRPr lang="en-US" sz="4450" dirty="0"/>
          </a:p>
        </p:txBody>
      </p:sp>
      <p:sp>
        <p:nvSpPr>
          <p:cNvPr id="4" name="Text 1"/>
          <p:cNvSpPr/>
          <p:nvPr/>
        </p:nvSpPr>
        <p:spPr>
          <a:xfrm>
            <a:off x="6280190" y="2025134"/>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Data types define what kind of value a variable can hold. Python's flexibility comes from its dynamic typing system.</a:t>
            </a:r>
            <a:endParaRPr lang="en-US" sz="1750" dirty="0"/>
          </a:p>
        </p:txBody>
      </p:sp>
      <p:sp>
        <p:nvSpPr>
          <p:cNvPr id="5" name="Shape 2"/>
          <p:cNvSpPr/>
          <p:nvPr/>
        </p:nvSpPr>
        <p:spPr>
          <a:xfrm>
            <a:off x="6280190" y="3006090"/>
            <a:ext cx="2367558" cy="2191703"/>
          </a:xfrm>
          <a:prstGeom prst="roundRect">
            <a:avLst>
              <a:gd name="adj" fmla="val 4347"/>
            </a:avLst>
          </a:prstGeom>
          <a:solidFill>
            <a:srgbClr val="DADBF1"/>
          </a:solidFill>
          <a:ln w="7620">
            <a:solidFill>
              <a:srgbClr val="C0C1D7"/>
            </a:solidFill>
            <a:prstDash val="solid"/>
          </a:ln>
        </p:spPr>
      </p:sp>
      <p:sp>
        <p:nvSpPr>
          <p:cNvPr id="6" name="Text 3"/>
          <p:cNvSpPr/>
          <p:nvPr/>
        </p:nvSpPr>
        <p:spPr>
          <a:xfrm>
            <a:off x="6514624" y="3240524"/>
            <a:ext cx="1898690"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int</a:t>
            </a:r>
            <a:endParaRPr lang="en-US" sz="2200" dirty="0"/>
          </a:p>
        </p:txBody>
      </p:sp>
      <p:sp>
        <p:nvSpPr>
          <p:cNvPr id="7" name="Text 4"/>
          <p:cNvSpPr/>
          <p:nvPr/>
        </p:nvSpPr>
        <p:spPr>
          <a:xfrm>
            <a:off x="6514624" y="3730942"/>
            <a:ext cx="189869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Whole numbers without decimals</a:t>
            </a:r>
            <a:endParaRPr lang="en-US" sz="1750" dirty="0"/>
          </a:p>
        </p:txBody>
      </p:sp>
      <p:sp>
        <p:nvSpPr>
          <p:cNvPr id="8" name="Text 5"/>
          <p:cNvSpPr/>
          <p:nvPr/>
        </p:nvSpPr>
        <p:spPr>
          <a:xfrm>
            <a:off x="6514624" y="4592836"/>
            <a:ext cx="1898690" cy="37052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marks = 90</a:t>
            </a:r>
            <a:endParaRPr lang="en-US" sz="1750" dirty="0"/>
          </a:p>
        </p:txBody>
      </p:sp>
      <p:sp>
        <p:nvSpPr>
          <p:cNvPr id="9" name="Shape 6"/>
          <p:cNvSpPr/>
          <p:nvPr/>
        </p:nvSpPr>
        <p:spPr>
          <a:xfrm>
            <a:off x="8874562" y="3006090"/>
            <a:ext cx="2367558" cy="2191703"/>
          </a:xfrm>
          <a:prstGeom prst="roundRect">
            <a:avLst>
              <a:gd name="adj" fmla="val 4347"/>
            </a:avLst>
          </a:prstGeom>
          <a:solidFill>
            <a:srgbClr val="DADBF1"/>
          </a:solidFill>
          <a:ln w="7620">
            <a:solidFill>
              <a:srgbClr val="C0C1D7"/>
            </a:solidFill>
            <a:prstDash val="solid"/>
          </a:ln>
        </p:spPr>
      </p:sp>
      <p:sp>
        <p:nvSpPr>
          <p:cNvPr id="10" name="Text 7"/>
          <p:cNvSpPr/>
          <p:nvPr/>
        </p:nvSpPr>
        <p:spPr>
          <a:xfrm>
            <a:off x="9108996" y="3240524"/>
            <a:ext cx="1898690"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float</a:t>
            </a:r>
            <a:endParaRPr lang="en-US" sz="2200" dirty="0"/>
          </a:p>
        </p:txBody>
      </p:sp>
      <p:sp>
        <p:nvSpPr>
          <p:cNvPr id="11" name="Text 8"/>
          <p:cNvSpPr/>
          <p:nvPr/>
        </p:nvSpPr>
        <p:spPr>
          <a:xfrm>
            <a:off x="9108996" y="3730942"/>
            <a:ext cx="189869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Numbers with decimal points</a:t>
            </a:r>
            <a:endParaRPr lang="en-US" sz="1750" dirty="0"/>
          </a:p>
        </p:txBody>
      </p:sp>
      <p:sp>
        <p:nvSpPr>
          <p:cNvPr id="12" name="Text 9"/>
          <p:cNvSpPr/>
          <p:nvPr/>
        </p:nvSpPr>
        <p:spPr>
          <a:xfrm>
            <a:off x="9108996" y="4592836"/>
            <a:ext cx="1898690" cy="37052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salary = 55000.75</a:t>
            </a:r>
            <a:endParaRPr lang="en-US" sz="1750" dirty="0"/>
          </a:p>
        </p:txBody>
      </p:sp>
      <p:sp>
        <p:nvSpPr>
          <p:cNvPr id="13" name="Shape 10"/>
          <p:cNvSpPr/>
          <p:nvPr/>
        </p:nvSpPr>
        <p:spPr>
          <a:xfrm>
            <a:off x="11468933" y="3006090"/>
            <a:ext cx="2367558" cy="2191703"/>
          </a:xfrm>
          <a:prstGeom prst="roundRect">
            <a:avLst>
              <a:gd name="adj" fmla="val 4347"/>
            </a:avLst>
          </a:prstGeom>
          <a:solidFill>
            <a:srgbClr val="DADBF1"/>
          </a:solidFill>
          <a:ln w="7620">
            <a:solidFill>
              <a:srgbClr val="C0C1D7"/>
            </a:solidFill>
            <a:prstDash val="solid"/>
          </a:ln>
        </p:spPr>
      </p:sp>
      <p:sp>
        <p:nvSpPr>
          <p:cNvPr id="14" name="Text 11"/>
          <p:cNvSpPr/>
          <p:nvPr/>
        </p:nvSpPr>
        <p:spPr>
          <a:xfrm>
            <a:off x="11703368" y="3240524"/>
            <a:ext cx="1898690"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str</a:t>
            </a:r>
            <a:endParaRPr lang="en-US" sz="2200" dirty="0"/>
          </a:p>
        </p:txBody>
      </p:sp>
      <p:sp>
        <p:nvSpPr>
          <p:cNvPr id="15" name="Text 12"/>
          <p:cNvSpPr/>
          <p:nvPr/>
        </p:nvSpPr>
        <p:spPr>
          <a:xfrm>
            <a:off x="11703368" y="3730942"/>
            <a:ext cx="189869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Text enclosed in quotes</a:t>
            </a:r>
            <a:endParaRPr lang="en-US" sz="1750" dirty="0"/>
          </a:p>
        </p:txBody>
      </p:sp>
      <p:sp>
        <p:nvSpPr>
          <p:cNvPr id="16" name="Text 13"/>
          <p:cNvSpPr/>
          <p:nvPr/>
        </p:nvSpPr>
        <p:spPr>
          <a:xfrm>
            <a:off x="11703368" y="4592836"/>
            <a:ext cx="1898690" cy="37052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course = "Python"</a:t>
            </a:r>
            <a:endParaRPr lang="en-US" sz="1750" dirty="0"/>
          </a:p>
        </p:txBody>
      </p:sp>
      <p:sp>
        <p:nvSpPr>
          <p:cNvPr id="17" name="Shape 14"/>
          <p:cNvSpPr/>
          <p:nvPr/>
        </p:nvSpPr>
        <p:spPr>
          <a:xfrm>
            <a:off x="6280190" y="5424607"/>
            <a:ext cx="7556302" cy="1828800"/>
          </a:xfrm>
          <a:prstGeom prst="roundRect">
            <a:avLst>
              <a:gd name="adj" fmla="val 5209"/>
            </a:avLst>
          </a:prstGeom>
          <a:solidFill>
            <a:srgbClr val="DADBF1"/>
          </a:solidFill>
          <a:ln w="7620">
            <a:solidFill>
              <a:srgbClr val="C0C1D7"/>
            </a:solidFill>
            <a:prstDash val="solid"/>
          </a:ln>
        </p:spPr>
      </p:sp>
      <p:sp>
        <p:nvSpPr>
          <p:cNvPr id="18" name="Text 15"/>
          <p:cNvSpPr/>
          <p:nvPr/>
        </p:nvSpPr>
        <p:spPr>
          <a:xfrm>
            <a:off x="6514624" y="565904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bool</a:t>
            </a:r>
            <a:endParaRPr lang="en-US" sz="2200" dirty="0"/>
          </a:p>
        </p:txBody>
      </p:sp>
      <p:sp>
        <p:nvSpPr>
          <p:cNvPr id="19" name="Text 16"/>
          <p:cNvSpPr/>
          <p:nvPr/>
        </p:nvSpPr>
        <p:spPr>
          <a:xfrm>
            <a:off x="6514624" y="6149459"/>
            <a:ext cx="708743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True or False values</a:t>
            </a:r>
            <a:endParaRPr lang="en-US" sz="1750" dirty="0"/>
          </a:p>
        </p:txBody>
      </p:sp>
      <p:sp>
        <p:nvSpPr>
          <p:cNvPr id="20" name="Text 17"/>
          <p:cNvSpPr/>
          <p:nvPr/>
        </p:nvSpPr>
        <p:spPr>
          <a:xfrm>
            <a:off x="6514624" y="6648450"/>
            <a:ext cx="7087433" cy="37052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highlight>
                  <a:srgbClr val="F2F2F2"/>
                </a:highlight>
                <a:latin typeface="Consolas" pitchFamily="34" charset="0"/>
                <a:ea typeface="Consolas" pitchFamily="34" charset="-122"/>
                <a:cs typeface="Consolas" pitchFamily="34" charset="-120"/>
              </a:rPr>
              <a:t>passed = True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3904" y="594122"/>
            <a:ext cx="6257925" cy="673060"/>
          </a:xfrm>
          <a:prstGeom prst="rect">
            <a:avLst/>
          </a:prstGeom>
          <a:noFill/>
          <a:ln/>
        </p:spPr>
        <p:txBody>
          <a:bodyPr wrap="none" lIns="0" tIns="0" rIns="0" bIns="0" rtlCol="0" anchor="t"/>
          <a:lstStyle/>
          <a:p>
            <a:pPr marL="0" indent="0" algn="l">
              <a:lnSpc>
                <a:spcPts val="5300"/>
              </a:lnSpc>
              <a:buNone/>
            </a:pPr>
            <a:r>
              <a:rPr lang="en-US" sz="4200" b="1" dirty="0">
                <a:solidFill>
                  <a:srgbClr val="000000"/>
                </a:solidFill>
                <a:latin typeface="Inter Bold" pitchFamily="34" charset="0"/>
                <a:ea typeface="Inter Bold" pitchFamily="34" charset="-122"/>
                <a:cs typeface="Inter Bold" pitchFamily="34" charset="-120"/>
              </a:rPr>
              <a:t>Working with Operators</a:t>
            </a:r>
            <a:endParaRPr lang="en-US" sz="4200" dirty="0"/>
          </a:p>
        </p:txBody>
      </p:sp>
      <p:sp>
        <p:nvSpPr>
          <p:cNvPr id="3" name="Text 1"/>
          <p:cNvSpPr/>
          <p:nvPr/>
        </p:nvSpPr>
        <p:spPr>
          <a:xfrm>
            <a:off x="753904" y="1676281"/>
            <a:ext cx="13122593" cy="671751"/>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Operators are symbols that perform operations on variables and values. They're the building blocks for mathematical calculations, comparisons, and logical decisions.</a:t>
            </a:r>
            <a:endParaRPr lang="en-US" sz="1650" dirty="0"/>
          </a:p>
        </p:txBody>
      </p:sp>
      <p:pic>
        <p:nvPicPr>
          <p:cNvPr id="4" name="Image 0" descr="preencoded.png"/>
          <p:cNvPicPr>
            <a:picLocks noChangeAspect="1"/>
          </p:cNvPicPr>
          <p:nvPr/>
        </p:nvPicPr>
        <p:blipFill>
          <a:blip r:embed="rId3"/>
          <a:stretch>
            <a:fillRect/>
          </a:stretch>
        </p:blipFill>
        <p:spPr>
          <a:xfrm>
            <a:off x="753904" y="2578179"/>
            <a:ext cx="2438162" cy="2438162"/>
          </a:xfrm>
          <a:prstGeom prst="rect">
            <a:avLst/>
          </a:prstGeom>
        </p:spPr>
      </p:pic>
      <p:sp>
        <p:nvSpPr>
          <p:cNvPr id="5" name="Text 2"/>
          <p:cNvSpPr/>
          <p:nvPr/>
        </p:nvSpPr>
        <p:spPr>
          <a:xfrm>
            <a:off x="753904" y="5271968"/>
            <a:ext cx="2692718" cy="336590"/>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Inter Bold" pitchFamily="34" charset="0"/>
                <a:ea typeface="Inter Bold" pitchFamily="34" charset="-122"/>
                <a:cs typeface="Inter Bold" pitchFamily="34" charset="-120"/>
              </a:rPr>
              <a:t>Arithmetic</a:t>
            </a:r>
            <a:endParaRPr lang="en-US" sz="2100" dirty="0"/>
          </a:p>
        </p:txBody>
      </p:sp>
      <p:sp>
        <p:nvSpPr>
          <p:cNvPr id="6" name="Text 3"/>
          <p:cNvSpPr/>
          <p:nvPr/>
        </p:nvSpPr>
        <p:spPr>
          <a:xfrm>
            <a:off x="753904" y="5731193"/>
            <a:ext cx="4203740" cy="343495"/>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Perform calculations: </a:t>
            </a:r>
            <a:r>
              <a:rPr lang="en-US" sz="1650" dirty="0">
                <a:solidFill>
                  <a:srgbClr val="272525"/>
                </a:solidFill>
                <a:highlight>
                  <a:srgbClr val="F2F2F2"/>
                </a:highlight>
                <a:latin typeface="Consolas" pitchFamily="34" charset="0"/>
                <a:ea typeface="Consolas" pitchFamily="34" charset="-122"/>
                <a:cs typeface="Consolas" pitchFamily="34" charset="-120"/>
              </a:rPr>
              <a:t>+ - * / %</a:t>
            </a:r>
            <a:endParaRPr lang="en-US" sz="1650" dirty="0"/>
          </a:p>
        </p:txBody>
      </p:sp>
      <p:sp>
        <p:nvSpPr>
          <p:cNvPr id="7" name="Shape 4"/>
          <p:cNvSpPr/>
          <p:nvPr/>
        </p:nvSpPr>
        <p:spPr>
          <a:xfrm>
            <a:off x="753904" y="6304836"/>
            <a:ext cx="4203740" cy="1330523"/>
          </a:xfrm>
          <a:prstGeom prst="roundRect">
            <a:avLst>
              <a:gd name="adj" fmla="val 6800"/>
            </a:avLst>
          </a:prstGeom>
          <a:solidFill>
            <a:srgbClr val="F2F2F2"/>
          </a:solidFill>
          <a:ln/>
        </p:spPr>
      </p:sp>
      <p:sp>
        <p:nvSpPr>
          <p:cNvPr id="8" name="Shape 5"/>
          <p:cNvSpPr/>
          <p:nvPr/>
        </p:nvSpPr>
        <p:spPr>
          <a:xfrm>
            <a:off x="743188" y="6304836"/>
            <a:ext cx="4225171" cy="1330523"/>
          </a:xfrm>
          <a:prstGeom prst="roundRect">
            <a:avLst>
              <a:gd name="adj" fmla="val 2429"/>
            </a:avLst>
          </a:prstGeom>
          <a:solidFill>
            <a:srgbClr val="F2F2F2"/>
          </a:solidFill>
          <a:ln/>
        </p:spPr>
      </p:sp>
      <p:sp>
        <p:nvSpPr>
          <p:cNvPr id="9" name="Text 6"/>
          <p:cNvSpPr/>
          <p:nvPr/>
        </p:nvSpPr>
        <p:spPr>
          <a:xfrm>
            <a:off x="958572" y="6466284"/>
            <a:ext cx="3794403" cy="1007626"/>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highlight>
                  <a:srgbClr val="F2F2F2"/>
                </a:highlight>
                <a:latin typeface="Consolas" pitchFamily="34" charset="0"/>
                <a:ea typeface="Consolas" pitchFamily="34" charset="-122"/>
                <a:cs typeface="Consolas" pitchFamily="34" charset="-120"/>
              </a:rPr>
              <a:t>a = 10</a:t>
            </a:r>
            <a:endParaRPr lang="en-US" sz="1650" dirty="0"/>
          </a:p>
          <a:p>
            <a:pPr marL="0" indent="0" algn="l">
              <a:lnSpc>
                <a:spcPts val="2600"/>
              </a:lnSpc>
              <a:buNone/>
            </a:pPr>
            <a:r>
              <a:rPr lang="en-US" sz="1650" dirty="0">
                <a:solidFill>
                  <a:srgbClr val="272525"/>
                </a:solidFill>
                <a:highlight>
                  <a:srgbClr val="F2F2F2"/>
                </a:highlight>
                <a:latin typeface="Consolas" pitchFamily="34" charset="0"/>
                <a:ea typeface="Consolas" pitchFamily="34" charset="-122"/>
                <a:cs typeface="Consolas" pitchFamily="34" charset="-120"/>
              </a:rPr>
              <a:t>b = 5</a:t>
            </a:r>
            <a:endParaRPr lang="en-US" sz="1650" dirty="0"/>
          </a:p>
          <a:p>
            <a:pPr marL="0" indent="0" algn="l">
              <a:lnSpc>
                <a:spcPts val="2600"/>
              </a:lnSpc>
              <a:buNone/>
            </a:pPr>
            <a:r>
              <a:rPr lang="en-US" sz="1650" dirty="0">
                <a:solidFill>
                  <a:srgbClr val="272525"/>
                </a:solidFill>
                <a:highlight>
                  <a:srgbClr val="F2F2F2"/>
                </a:highlight>
                <a:latin typeface="Consolas" pitchFamily="34" charset="0"/>
                <a:ea typeface="Consolas" pitchFamily="34" charset="-122"/>
                <a:cs typeface="Consolas" pitchFamily="34" charset="-120"/>
              </a:rPr>
              <a:t>print(a + b)  # 15</a:t>
            </a:r>
            <a:endParaRPr lang="en-US" sz="1650" dirty="0"/>
          </a:p>
        </p:txBody>
      </p:sp>
      <p:pic>
        <p:nvPicPr>
          <p:cNvPr id="10" name="Image 1" descr="preencoded.png"/>
          <p:cNvPicPr>
            <a:picLocks noChangeAspect="1"/>
          </p:cNvPicPr>
          <p:nvPr/>
        </p:nvPicPr>
        <p:blipFill>
          <a:blip r:embed="rId4"/>
          <a:stretch>
            <a:fillRect/>
          </a:stretch>
        </p:blipFill>
        <p:spPr>
          <a:xfrm>
            <a:off x="5213271" y="2578179"/>
            <a:ext cx="2438162" cy="2438162"/>
          </a:xfrm>
          <a:prstGeom prst="rect">
            <a:avLst/>
          </a:prstGeom>
        </p:spPr>
      </p:pic>
      <p:sp>
        <p:nvSpPr>
          <p:cNvPr id="11" name="Text 7"/>
          <p:cNvSpPr/>
          <p:nvPr/>
        </p:nvSpPr>
        <p:spPr>
          <a:xfrm>
            <a:off x="5213271" y="5271968"/>
            <a:ext cx="2692718" cy="336590"/>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Inter Bold" pitchFamily="34" charset="0"/>
                <a:ea typeface="Inter Bold" pitchFamily="34" charset="-122"/>
                <a:cs typeface="Inter Bold" pitchFamily="34" charset="-120"/>
              </a:rPr>
              <a:t>Relational</a:t>
            </a:r>
            <a:endParaRPr lang="en-US" sz="2100" dirty="0"/>
          </a:p>
        </p:txBody>
      </p:sp>
      <p:sp>
        <p:nvSpPr>
          <p:cNvPr id="12" name="Text 8"/>
          <p:cNvSpPr/>
          <p:nvPr/>
        </p:nvSpPr>
        <p:spPr>
          <a:xfrm>
            <a:off x="5213271" y="5731193"/>
            <a:ext cx="4203740" cy="343495"/>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Compare values: </a:t>
            </a:r>
            <a:r>
              <a:rPr lang="en-US" sz="1650" dirty="0">
                <a:solidFill>
                  <a:srgbClr val="272525"/>
                </a:solidFill>
                <a:highlight>
                  <a:srgbClr val="F2F2F2"/>
                </a:highlight>
                <a:latin typeface="Consolas" pitchFamily="34" charset="0"/>
                <a:ea typeface="Consolas" pitchFamily="34" charset="-122"/>
                <a:cs typeface="Consolas" pitchFamily="34" charset="-120"/>
              </a:rPr>
              <a:t>&gt; &lt; == !=</a:t>
            </a:r>
            <a:endParaRPr lang="en-US" sz="1650" dirty="0"/>
          </a:p>
        </p:txBody>
      </p:sp>
      <p:sp>
        <p:nvSpPr>
          <p:cNvPr id="13" name="Shape 9"/>
          <p:cNvSpPr/>
          <p:nvPr/>
        </p:nvSpPr>
        <p:spPr>
          <a:xfrm>
            <a:off x="5213271" y="6304836"/>
            <a:ext cx="4203740" cy="994648"/>
          </a:xfrm>
          <a:prstGeom prst="roundRect">
            <a:avLst>
              <a:gd name="adj" fmla="val 9096"/>
            </a:avLst>
          </a:prstGeom>
          <a:solidFill>
            <a:srgbClr val="F2F2F2"/>
          </a:solidFill>
          <a:ln/>
        </p:spPr>
      </p:sp>
      <p:sp>
        <p:nvSpPr>
          <p:cNvPr id="14" name="Shape 10"/>
          <p:cNvSpPr/>
          <p:nvPr/>
        </p:nvSpPr>
        <p:spPr>
          <a:xfrm>
            <a:off x="5202555" y="6304836"/>
            <a:ext cx="4225171" cy="994648"/>
          </a:xfrm>
          <a:prstGeom prst="roundRect">
            <a:avLst>
              <a:gd name="adj" fmla="val 3249"/>
            </a:avLst>
          </a:prstGeom>
          <a:solidFill>
            <a:srgbClr val="F2F2F2"/>
          </a:solidFill>
          <a:ln/>
        </p:spPr>
      </p:sp>
      <p:sp>
        <p:nvSpPr>
          <p:cNvPr id="15" name="Text 11"/>
          <p:cNvSpPr/>
          <p:nvPr/>
        </p:nvSpPr>
        <p:spPr>
          <a:xfrm>
            <a:off x="5417939" y="6466284"/>
            <a:ext cx="3794403" cy="671751"/>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highlight>
                  <a:srgbClr val="F2F2F2"/>
                </a:highlight>
                <a:latin typeface="Consolas" pitchFamily="34" charset="0"/>
                <a:ea typeface="Consolas" pitchFamily="34" charset="-122"/>
                <a:cs typeface="Consolas" pitchFamily="34" charset="-120"/>
              </a:rPr>
              <a:t>print(a &gt; b)  # True</a:t>
            </a:r>
            <a:endParaRPr lang="en-US" sz="1650" dirty="0"/>
          </a:p>
          <a:p>
            <a:pPr marL="0" indent="0" algn="l">
              <a:lnSpc>
                <a:spcPts val="2600"/>
              </a:lnSpc>
              <a:buNone/>
            </a:pPr>
            <a:r>
              <a:rPr lang="en-US" sz="1650" dirty="0">
                <a:solidFill>
                  <a:srgbClr val="272525"/>
                </a:solidFill>
                <a:highlight>
                  <a:srgbClr val="F2F2F2"/>
                </a:highlight>
                <a:latin typeface="Consolas" pitchFamily="34" charset="0"/>
                <a:ea typeface="Consolas" pitchFamily="34" charset="-122"/>
                <a:cs typeface="Consolas" pitchFamily="34" charset="-120"/>
              </a:rPr>
              <a:t>print(a == b)  # False</a:t>
            </a:r>
            <a:endParaRPr lang="en-US" sz="1650" dirty="0"/>
          </a:p>
        </p:txBody>
      </p:sp>
      <p:pic>
        <p:nvPicPr>
          <p:cNvPr id="16" name="Image 2" descr="preencoded.png"/>
          <p:cNvPicPr>
            <a:picLocks noChangeAspect="1"/>
          </p:cNvPicPr>
          <p:nvPr/>
        </p:nvPicPr>
        <p:blipFill>
          <a:blip r:embed="rId5"/>
          <a:stretch>
            <a:fillRect/>
          </a:stretch>
        </p:blipFill>
        <p:spPr>
          <a:xfrm>
            <a:off x="9672638" y="2578179"/>
            <a:ext cx="2438162" cy="2438162"/>
          </a:xfrm>
          <a:prstGeom prst="rect">
            <a:avLst/>
          </a:prstGeom>
        </p:spPr>
      </p:pic>
      <p:sp>
        <p:nvSpPr>
          <p:cNvPr id="17" name="Text 12"/>
          <p:cNvSpPr/>
          <p:nvPr/>
        </p:nvSpPr>
        <p:spPr>
          <a:xfrm>
            <a:off x="9672638" y="5271968"/>
            <a:ext cx="2692718" cy="336590"/>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Inter Bold" pitchFamily="34" charset="0"/>
                <a:ea typeface="Inter Bold" pitchFamily="34" charset="-122"/>
                <a:cs typeface="Inter Bold" pitchFamily="34" charset="-120"/>
              </a:rPr>
              <a:t>Logical</a:t>
            </a:r>
            <a:endParaRPr lang="en-US" sz="2100" dirty="0"/>
          </a:p>
        </p:txBody>
      </p:sp>
      <p:sp>
        <p:nvSpPr>
          <p:cNvPr id="18" name="Text 13"/>
          <p:cNvSpPr/>
          <p:nvPr/>
        </p:nvSpPr>
        <p:spPr>
          <a:xfrm>
            <a:off x="9672638" y="5731193"/>
            <a:ext cx="4203859" cy="343495"/>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Combine conditions: </a:t>
            </a:r>
            <a:r>
              <a:rPr lang="en-US" sz="1650" dirty="0">
                <a:solidFill>
                  <a:srgbClr val="272525"/>
                </a:solidFill>
                <a:highlight>
                  <a:srgbClr val="F2F2F2"/>
                </a:highlight>
                <a:latin typeface="Consolas" pitchFamily="34" charset="0"/>
                <a:ea typeface="Consolas" pitchFamily="34" charset="-122"/>
                <a:cs typeface="Consolas" pitchFamily="34" charset="-120"/>
              </a:rPr>
              <a:t>and or not</a:t>
            </a:r>
            <a:endParaRPr lang="en-US" sz="1650" dirty="0"/>
          </a:p>
        </p:txBody>
      </p:sp>
      <p:sp>
        <p:nvSpPr>
          <p:cNvPr id="19" name="Shape 14"/>
          <p:cNvSpPr/>
          <p:nvPr/>
        </p:nvSpPr>
        <p:spPr>
          <a:xfrm>
            <a:off x="9672638" y="6304836"/>
            <a:ext cx="4203859" cy="994648"/>
          </a:xfrm>
          <a:prstGeom prst="roundRect">
            <a:avLst>
              <a:gd name="adj" fmla="val 9096"/>
            </a:avLst>
          </a:prstGeom>
          <a:solidFill>
            <a:srgbClr val="F2F2F2"/>
          </a:solidFill>
          <a:ln/>
        </p:spPr>
      </p:sp>
      <p:sp>
        <p:nvSpPr>
          <p:cNvPr id="20" name="Shape 15"/>
          <p:cNvSpPr/>
          <p:nvPr/>
        </p:nvSpPr>
        <p:spPr>
          <a:xfrm>
            <a:off x="9661922" y="6304836"/>
            <a:ext cx="4225290" cy="994648"/>
          </a:xfrm>
          <a:prstGeom prst="roundRect">
            <a:avLst>
              <a:gd name="adj" fmla="val 3249"/>
            </a:avLst>
          </a:prstGeom>
          <a:solidFill>
            <a:srgbClr val="F2F2F2"/>
          </a:solidFill>
          <a:ln/>
        </p:spPr>
      </p:sp>
      <p:sp>
        <p:nvSpPr>
          <p:cNvPr id="21" name="Text 16"/>
          <p:cNvSpPr/>
          <p:nvPr/>
        </p:nvSpPr>
        <p:spPr>
          <a:xfrm>
            <a:off x="9877306" y="6466284"/>
            <a:ext cx="3794522" cy="671751"/>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highlight>
                  <a:srgbClr val="F2F2F2"/>
                </a:highlight>
                <a:latin typeface="Consolas" pitchFamily="34" charset="0"/>
                <a:ea typeface="Consolas" pitchFamily="34" charset="-122"/>
                <a:cs typeface="Consolas" pitchFamily="34" charset="-120"/>
              </a:rPr>
              <a:t>print(a &gt; 5 and b &lt; 10)</a:t>
            </a:r>
            <a:endParaRPr lang="en-US" sz="1650" dirty="0"/>
          </a:p>
          <a:p>
            <a:pPr marL="0" indent="0" algn="l">
              <a:lnSpc>
                <a:spcPts val="2600"/>
              </a:lnSpc>
              <a:buNone/>
            </a:pPr>
            <a:r>
              <a:rPr lang="en-US" sz="1650" dirty="0">
                <a:solidFill>
                  <a:srgbClr val="272525"/>
                </a:solidFill>
                <a:highlight>
                  <a:srgbClr val="F2F2F2"/>
                </a:highlight>
                <a:latin typeface="Consolas" pitchFamily="34" charset="0"/>
                <a:ea typeface="Consolas" pitchFamily="34" charset="-122"/>
                <a:cs typeface="Consolas" pitchFamily="34" charset="-120"/>
              </a:rPr>
              <a:t># True</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1103</Words>
  <Application>Microsoft Office PowerPoint</Application>
  <PresentationFormat>Custom</PresentationFormat>
  <Paragraphs>179</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Inter</vt:lpstr>
      <vt:lpstr>Consolas</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Saurabh Sharma</cp:lastModifiedBy>
  <cp:revision>5</cp:revision>
  <dcterms:created xsi:type="dcterms:W3CDTF">2026-01-31T02:32:40Z</dcterms:created>
  <dcterms:modified xsi:type="dcterms:W3CDTF">2026-02-03T16:29:00Z</dcterms:modified>
</cp:coreProperties>
</file>